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bin" panose="020B0604020202020204" charset="-93"/>
      <p:regular r:id="rId21"/>
    </p:embeddedFont>
    <p:embeddedFont>
      <p:font typeface="Cabin Italics" panose="020B0604020202020204" charset="-93"/>
      <p:regular r:id="rId22"/>
    </p:embeddedFont>
    <p:embeddedFont>
      <p:font typeface="Cabin Medium" panose="020B0604020202020204" charset="-9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1" d="100"/>
          <a:sy n="71" d="100"/>
        </p:scale>
        <p:origin x="71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9" Type="http://schemas.openxmlformats.org/officeDocument/2006/relationships/image" Target="../media/image64.svg"/><Relationship Id="rId21" Type="http://schemas.openxmlformats.org/officeDocument/2006/relationships/image" Target="../media/image50.svg"/><Relationship Id="rId34" Type="http://schemas.openxmlformats.org/officeDocument/2006/relationships/image" Target="../media/image61.png"/><Relationship Id="rId42" Type="http://schemas.openxmlformats.org/officeDocument/2006/relationships/image" Target="../media/image67.png"/><Relationship Id="rId47" Type="http://schemas.openxmlformats.org/officeDocument/2006/relationships/image" Target="../media/image72.svg"/><Relationship Id="rId50" Type="http://schemas.openxmlformats.org/officeDocument/2006/relationships/image" Target="../media/image75.png"/><Relationship Id="rId7" Type="http://schemas.openxmlformats.org/officeDocument/2006/relationships/image" Target="../media/image38.svg"/><Relationship Id="rId2" Type="http://schemas.openxmlformats.org/officeDocument/2006/relationships/image" Target="../media/image33.png"/><Relationship Id="rId16" Type="http://schemas.openxmlformats.org/officeDocument/2006/relationships/image" Target="../media/image45.png"/><Relationship Id="rId29" Type="http://schemas.openxmlformats.org/officeDocument/2006/relationships/image" Target="../media/image9.svg"/><Relationship Id="rId11" Type="http://schemas.openxmlformats.org/officeDocument/2006/relationships/image" Target="../media/image40.svg"/><Relationship Id="rId24" Type="http://schemas.openxmlformats.org/officeDocument/2006/relationships/image" Target="../media/image53.png"/><Relationship Id="rId32" Type="http://schemas.openxmlformats.org/officeDocument/2006/relationships/image" Target="../media/image59.png"/><Relationship Id="rId37" Type="http://schemas.openxmlformats.org/officeDocument/2006/relationships/image" Target="../media/image11.svg"/><Relationship Id="rId40" Type="http://schemas.openxmlformats.org/officeDocument/2006/relationships/image" Target="../media/image65.png"/><Relationship Id="rId45" Type="http://schemas.openxmlformats.org/officeDocument/2006/relationships/image" Target="../media/image70.svg"/><Relationship Id="rId5" Type="http://schemas.openxmlformats.org/officeDocument/2006/relationships/image" Target="../media/image36.svg"/><Relationship Id="rId15" Type="http://schemas.openxmlformats.org/officeDocument/2006/relationships/image" Target="../media/image44.svg"/><Relationship Id="rId23" Type="http://schemas.openxmlformats.org/officeDocument/2006/relationships/image" Target="../media/image52.svg"/><Relationship Id="rId28" Type="http://schemas.openxmlformats.org/officeDocument/2006/relationships/image" Target="../media/image8.png"/><Relationship Id="rId36" Type="http://schemas.openxmlformats.org/officeDocument/2006/relationships/image" Target="../media/image10.png"/><Relationship Id="rId49" Type="http://schemas.openxmlformats.org/officeDocument/2006/relationships/image" Target="../media/image74.svg"/><Relationship Id="rId10" Type="http://schemas.openxmlformats.org/officeDocument/2006/relationships/image" Target="../media/image39.png"/><Relationship Id="rId19" Type="http://schemas.openxmlformats.org/officeDocument/2006/relationships/image" Target="../media/image48.svg"/><Relationship Id="rId31" Type="http://schemas.openxmlformats.org/officeDocument/2006/relationships/image" Target="../media/image58.svg"/><Relationship Id="rId44" Type="http://schemas.openxmlformats.org/officeDocument/2006/relationships/image" Target="../media/image69.png"/><Relationship Id="rId4" Type="http://schemas.openxmlformats.org/officeDocument/2006/relationships/image" Target="../media/image35.png"/><Relationship Id="rId9" Type="http://schemas.openxmlformats.org/officeDocument/2006/relationships/image" Target="../media/image13.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 Id="rId30" Type="http://schemas.openxmlformats.org/officeDocument/2006/relationships/image" Target="../media/image57.png"/><Relationship Id="rId35" Type="http://schemas.openxmlformats.org/officeDocument/2006/relationships/image" Target="../media/image62.svg"/><Relationship Id="rId43" Type="http://schemas.openxmlformats.org/officeDocument/2006/relationships/image" Target="../media/image68.svg"/><Relationship Id="rId48" Type="http://schemas.openxmlformats.org/officeDocument/2006/relationships/image" Target="../media/image73.png"/><Relationship Id="rId8" Type="http://schemas.openxmlformats.org/officeDocument/2006/relationships/image" Target="../media/image12.png"/><Relationship Id="rId51" Type="http://schemas.openxmlformats.org/officeDocument/2006/relationships/image" Target="../media/image76.svg"/><Relationship Id="rId3" Type="http://schemas.openxmlformats.org/officeDocument/2006/relationships/image" Target="../media/image34.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33" Type="http://schemas.openxmlformats.org/officeDocument/2006/relationships/image" Target="../media/image60.svg"/><Relationship Id="rId38" Type="http://schemas.openxmlformats.org/officeDocument/2006/relationships/image" Target="../media/image63.png"/><Relationship Id="rId46" Type="http://schemas.openxmlformats.org/officeDocument/2006/relationships/image" Target="../media/image71.png"/><Relationship Id="rId20" Type="http://schemas.openxmlformats.org/officeDocument/2006/relationships/image" Target="../media/image49.png"/><Relationship Id="rId41"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slide" Target="slide14.xml"/><Relationship Id="rId3" Type="http://schemas.openxmlformats.org/officeDocument/2006/relationships/slide" Target="slide3.xml"/><Relationship Id="rId7" Type="http://schemas.openxmlformats.org/officeDocument/2006/relationships/slide" Target="slide7.xml"/><Relationship Id="rId12" Type="http://schemas.openxmlformats.org/officeDocument/2006/relationships/slide" Target="slide10.xml"/><Relationship Id="rId2" Type="http://schemas.openxmlformats.org/officeDocument/2006/relationships/image" Target="../media/image4.png"/><Relationship Id="rId16"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slide" Target="slide6.xml"/><Relationship Id="rId11" Type="http://schemas.openxmlformats.org/officeDocument/2006/relationships/slide" Target="slide11.xml"/><Relationship Id="rId5" Type="http://schemas.openxmlformats.org/officeDocument/2006/relationships/slide" Target="slide5.xml"/><Relationship Id="rId15" Type="http://schemas.openxmlformats.org/officeDocument/2006/relationships/slide" Target="slide12.xml"/><Relationship Id="rId10" Type="http://schemas.openxmlformats.org/officeDocument/2006/relationships/slide" Target="slide16.xml"/><Relationship Id="rId4" Type="http://schemas.openxmlformats.org/officeDocument/2006/relationships/slide" Target="slide4.xml"/><Relationship Id="rId9" Type="http://schemas.openxmlformats.org/officeDocument/2006/relationships/slide" Target="slide8.xml"/><Relationship Id="rId14" Type="http://schemas.openxmlformats.org/officeDocument/2006/relationships/slide" Target="slide15.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2.xml"/><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319139" flipH="1">
            <a:off x="1717312" y="-2532663"/>
            <a:ext cx="14853376"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2"/>
            <a:stretch>
              <a:fillRect/>
            </a:stretch>
          </a:blipFill>
        </p:spPr>
        <p:txBody>
          <a:bodyPr/>
          <a:lstStyle/>
          <a:p>
            <a:endParaRPr lang="en-US"/>
          </a:p>
        </p:txBody>
      </p:sp>
      <p:sp>
        <p:nvSpPr>
          <p:cNvPr id="3" name="AutoShape 3"/>
          <p:cNvSpPr/>
          <p:nvPr/>
        </p:nvSpPr>
        <p:spPr>
          <a:xfrm rot="1008">
            <a:off x="1028700" y="7129449"/>
            <a:ext cx="16230601"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028699" y="2773023"/>
            <a:ext cx="17030702" cy="4308872"/>
            <a:chOff x="0" y="0"/>
            <a:chExt cx="19387375" cy="5745163"/>
          </a:xfrm>
        </p:grpSpPr>
        <p:sp>
          <p:nvSpPr>
            <p:cNvPr id="5" name="TextBox 5"/>
            <p:cNvSpPr txBox="1"/>
            <p:nvPr/>
          </p:nvSpPr>
          <p:spPr>
            <a:xfrm>
              <a:off x="0" y="0"/>
              <a:ext cx="19387375" cy="5745163"/>
            </a:xfrm>
            <a:prstGeom prst="rect">
              <a:avLst/>
            </a:prstGeom>
          </p:spPr>
          <p:txBody>
            <a:bodyPr lIns="0" tIns="0" rIns="0" bIns="0" rtlCol="0" anchor="t">
              <a:spAutoFit/>
            </a:bodyPr>
            <a:lstStyle/>
            <a:p>
              <a:pPr algn="l">
                <a:lnSpc>
                  <a:spcPts val="16800"/>
                </a:lnSpc>
              </a:pPr>
              <a:r>
                <a:rPr lang="en-US" sz="14000" b="1" dirty="0" err="1">
                  <a:solidFill>
                    <a:srgbClr val="000000"/>
                  </a:solidFill>
                  <a:latin typeface="Cabin Medium"/>
                  <a:ea typeface="Cabin Medium"/>
                  <a:cs typeface="Cabin Medium"/>
                  <a:sym typeface="Cabin Medium"/>
                </a:rPr>
                <a:t>Đồ</a:t>
              </a:r>
              <a:r>
                <a:rPr lang="en-US" sz="14000" b="1" dirty="0">
                  <a:solidFill>
                    <a:srgbClr val="000000"/>
                  </a:solidFill>
                  <a:latin typeface="Cabin Medium"/>
                  <a:ea typeface="Cabin Medium"/>
                  <a:cs typeface="Cabin Medium"/>
                  <a:sym typeface="Cabin Medium"/>
                </a:rPr>
                <a:t> </a:t>
              </a:r>
              <a:r>
                <a:rPr lang="en-US" sz="14000" b="1" dirty="0" err="1">
                  <a:solidFill>
                    <a:srgbClr val="000000"/>
                  </a:solidFill>
                  <a:latin typeface="Cabin Medium"/>
                  <a:ea typeface="Cabin Medium"/>
                  <a:cs typeface="Cabin Medium"/>
                  <a:sym typeface="Cabin Medium"/>
                </a:rPr>
                <a:t>Án</a:t>
              </a:r>
              <a:r>
                <a:rPr lang="en-US" sz="14000" b="1" dirty="0">
                  <a:solidFill>
                    <a:srgbClr val="000000"/>
                  </a:solidFill>
                  <a:latin typeface="Cabin Medium"/>
                  <a:ea typeface="Cabin Medium"/>
                  <a:cs typeface="Cabin Medium"/>
                  <a:sym typeface="Cabin Medium"/>
                </a:rPr>
                <a:t> </a:t>
              </a:r>
              <a:r>
                <a:rPr lang="en-US" sz="14000" b="1" dirty="0" err="1">
                  <a:solidFill>
                    <a:srgbClr val="000000"/>
                  </a:solidFill>
                  <a:latin typeface="Cabin Medium"/>
                  <a:ea typeface="Cabin Medium"/>
                  <a:cs typeface="Cabin Medium"/>
                  <a:sym typeface="Cabin Medium"/>
                </a:rPr>
                <a:t>Chuyên</a:t>
              </a:r>
              <a:r>
                <a:rPr lang="en-US" sz="14000" b="1" dirty="0">
                  <a:solidFill>
                    <a:srgbClr val="000000"/>
                  </a:solidFill>
                  <a:latin typeface="Cabin Medium"/>
                  <a:ea typeface="Cabin Medium"/>
                  <a:cs typeface="Cabin Medium"/>
                  <a:sym typeface="Cabin Medium"/>
                </a:rPr>
                <a:t> </a:t>
              </a:r>
              <a:r>
                <a:rPr lang="en-US" sz="14000" b="1" dirty="0" err="1">
                  <a:solidFill>
                    <a:srgbClr val="000000"/>
                  </a:solidFill>
                  <a:latin typeface="Cabin Medium"/>
                  <a:ea typeface="Cabin Medium"/>
                  <a:cs typeface="Cabin Medium"/>
                  <a:sym typeface="Cabin Medium"/>
                </a:rPr>
                <a:t>Ngành</a:t>
              </a:r>
              <a:endParaRPr lang="en-US" sz="14000" b="1" dirty="0">
                <a:solidFill>
                  <a:srgbClr val="000000"/>
                </a:solidFill>
                <a:latin typeface="Cabin Medium"/>
                <a:ea typeface="Cabin Medium"/>
                <a:cs typeface="Cabin Medium"/>
                <a:sym typeface="Cabin Medium"/>
              </a:endParaRPr>
            </a:p>
          </p:txBody>
        </p:sp>
        <p:sp>
          <p:nvSpPr>
            <p:cNvPr id="6" name="TextBox 6"/>
            <p:cNvSpPr txBox="1"/>
            <p:nvPr/>
          </p:nvSpPr>
          <p:spPr>
            <a:xfrm>
              <a:off x="0" y="3400418"/>
              <a:ext cx="19387375" cy="1383371"/>
            </a:xfrm>
            <a:prstGeom prst="rect">
              <a:avLst/>
            </a:prstGeom>
          </p:spPr>
          <p:txBody>
            <a:bodyPr lIns="0" tIns="0" rIns="0" bIns="0" rtlCol="0" anchor="t">
              <a:spAutoFit/>
            </a:bodyPr>
            <a:lstStyle/>
            <a:p>
              <a:pPr algn="l">
                <a:lnSpc>
                  <a:spcPts val="4200"/>
                </a:lnSpc>
              </a:pPr>
              <a:r>
                <a:rPr lang="en-US" sz="3000" dirty="0" err="1">
                  <a:solidFill>
                    <a:srgbClr val="000000"/>
                  </a:solidFill>
                  <a:latin typeface="Cabin"/>
                </a:rPr>
                <a:t>Đánh</a:t>
              </a:r>
              <a:r>
                <a:rPr lang="en-US" sz="3000" dirty="0">
                  <a:solidFill>
                    <a:srgbClr val="000000"/>
                  </a:solidFill>
                  <a:latin typeface="Cabin"/>
                </a:rPr>
                <a:t> </a:t>
              </a:r>
              <a:r>
                <a:rPr lang="en-US" sz="3000" dirty="0" err="1">
                  <a:solidFill>
                    <a:srgbClr val="000000"/>
                  </a:solidFill>
                  <a:latin typeface="Cabin"/>
                </a:rPr>
                <a:t>giá</a:t>
              </a:r>
              <a:r>
                <a:rPr lang="en-US" sz="3000" dirty="0">
                  <a:solidFill>
                    <a:srgbClr val="000000"/>
                  </a:solidFill>
                  <a:latin typeface="Cabin"/>
                </a:rPr>
                <a:t> </a:t>
              </a:r>
              <a:r>
                <a:rPr lang="en-US" sz="3000" dirty="0" err="1">
                  <a:solidFill>
                    <a:srgbClr val="000000"/>
                  </a:solidFill>
                  <a:latin typeface="Cabin"/>
                </a:rPr>
                <a:t>hiểu</a:t>
              </a:r>
              <a:r>
                <a:rPr lang="en-US" sz="3000" dirty="0">
                  <a:solidFill>
                    <a:srgbClr val="000000"/>
                  </a:solidFill>
                  <a:latin typeface="Cabin"/>
                </a:rPr>
                <a:t> </a:t>
              </a:r>
              <a:r>
                <a:rPr lang="en-US" sz="3000" dirty="0" err="1">
                  <a:solidFill>
                    <a:srgbClr val="000000"/>
                  </a:solidFill>
                  <a:latin typeface="Cabin"/>
                </a:rPr>
                <a:t>quả</a:t>
              </a:r>
              <a:r>
                <a:rPr lang="en-US" sz="3000" dirty="0">
                  <a:solidFill>
                    <a:srgbClr val="000000"/>
                  </a:solidFill>
                  <a:latin typeface="Cabin"/>
                </a:rPr>
                <a:t> </a:t>
              </a:r>
              <a:r>
                <a:rPr lang="en-US" sz="3000" dirty="0" err="1">
                  <a:solidFill>
                    <a:srgbClr val="000000"/>
                  </a:solidFill>
                  <a:latin typeface="Cabin"/>
                </a:rPr>
                <a:t>của</a:t>
              </a:r>
              <a:r>
                <a:rPr lang="en-US" sz="3000" dirty="0">
                  <a:solidFill>
                    <a:srgbClr val="000000"/>
                  </a:solidFill>
                  <a:latin typeface="Cabin"/>
                </a:rPr>
                <a:t> </a:t>
              </a:r>
              <a:r>
                <a:rPr lang="en-US" sz="3000" dirty="0" err="1">
                  <a:solidFill>
                    <a:srgbClr val="000000"/>
                  </a:solidFill>
                  <a:latin typeface="Cabin"/>
                </a:rPr>
                <a:t>thuật</a:t>
              </a:r>
              <a:r>
                <a:rPr lang="en-US" sz="3000" dirty="0">
                  <a:solidFill>
                    <a:srgbClr val="000000"/>
                  </a:solidFill>
                  <a:latin typeface="Cabin"/>
                </a:rPr>
                <a:t> </a:t>
              </a:r>
              <a:r>
                <a:rPr lang="en-US" sz="3000" dirty="0" err="1">
                  <a:solidFill>
                    <a:srgbClr val="000000"/>
                  </a:solidFill>
                  <a:latin typeface="Cabin"/>
                </a:rPr>
                <a:t>toán</a:t>
              </a:r>
              <a:r>
                <a:rPr lang="en-US" sz="3000" dirty="0">
                  <a:solidFill>
                    <a:srgbClr val="000000"/>
                  </a:solidFill>
                  <a:latin typeface="Cabin"/>
                </a:rPr>
                <a:t> </a:t>
              </a:r>
              <a:r>
                <a:rPr lang="en-US" sz="3000" dirty="0" err="1">
                  <a:solidFill>
                    <a:srgbClr val="000000"/>
                  </a:solidFill>
                  <a:latin typeface="Cabin"/>
                </a:rPr>
                <a:t>tối</a:t>
              </a:r>
              <a:r>
                <a:rPr lang="en-US" sz="3000" dirty="0">
                  <a:solidFill>
                    <a:srgbClr val="000000"/>
                  </a:solidFill>
                  <a:latin typeface="Cabin"/>
                </a:rPr>
                <a:t> </a:t>
              </a:r>
              <a:r>
                <a:rPr lang="en-US" sz="3000" dirty="0" err="1">
                  <a:solidFill>
                    <a:srgbClr val="000000"/>
                  </a:solidFill>
                  <a:latin typeface="Cabin"/>
                </a:rPr>
                <a:t>ưu</a:t>
              </a:r>
              <a:r>
                <a:rPr lang="en-US" sz="3000" dirty="0">
                  <a:solidFill>
                    <a:srgbClr val="000000"/>
                  </a:solidFill>
                  <a:latin typeface="Cabin"/>
                </a:rPr>
                <a:t> </a:t>
              </a:r>
              <a:r>
                <a:rPr lang="en-US" sz="3000" dirty="0" err="1">
                  <a:solidFill>
                    <a:srgbClr val="000000"/>
                  </a:solidFill>
                  <a:latin typeface="Cabin"/>
                </a:rPr>
                <a:t>hóa</a:t>
              </a:r>
              <a:r>
                <a:rPr lang="en-US" sz="3000" dirty="0">
                  <a:solidFill>
                    <a:srgbClr val="000000"/>
                  </a:solidFill>
                  <a:latin typeface="Cabin"/>
                </a:rPr>
                <a:t> </a:t>
              </a:r>
              <a:r>
                <a:rPr lang="en-US" sz="3000" dirty="0" err="1">
                  <a:solidFill>
                    <a:srgbClr val="000000"/>
                  </a:solidFill>
                  <a:latin typeface="Cabin"/>
                </a:rPr>
                <a:t>bầy</a:t>
              </a:r>
              <a:r>
                <a:rPr lang="en-US" sz="3000" dirty="0">
                  <a:solidFill>
                    <a:srgbClr val="000000"/>
                  </a:solidFill>
                  <a:latin typeface="Cabin"/>
                </a:rPr>
                <a:t> </a:t>
              </a:r>
              <a:r>
                <a:rPr lang="en-US" sz="3000" dirty="0" err="1">
                  <a:solidFill>
                    <a:srgbClr val="000000"/>
                  </a:solidFill>
                  <a:latin typeface="Cabin"/>
                </a:rPr>
                <a:t>đàn</a:t>
              </a:r>
              <a:r>
                <a:rPr lang="en-US" sz="3000" dirty="0">
                  <a:solidFill>
                    <a:srgbClr val="000000"/>
                  </a:solidFill>
                  <a:latin typeface="Cabin"/>
                </a:rPr>
                <a:t> (PSO) </a:t>
              </a:r>
              <a:r>
                <a:rPr lang="en-US" sz="3000" dirty="0" err="1">
                  <a:solidFill>
                    <a:srgbClr val="000000"/>
                  </a:solidFill>
                  <a:latin typeface="Cabin"/>
                </a:rPr>
                <a:t>cho</a:t>
              </a:r>
              <a:r>
                <a:rPr lang="en-US" sz="3000" dirty="0">
                  <a:solidFill>
                    <a:srgbClr val="000000"/>
                  </a:solidFill>
                  <a:latin typeface="Cabin"/>
                </a:rPr>
                <a:t> </a:t>
              </a:r>
              <a:r>
                <a:rPr lang="en-US" sz="3000" dirty="0" err="1">
                  <a:solidFill>
                    <a:srgbClr val="000000"/>
                  </a:solidFill>
                  <a:latin typeface="Cabin"/>
                </a:rPr>
                <a:t>việc</a:t>
              </a:r>
              <a:r>
                <a:rPr lang="en-US" sz="3000" dirty="0">
                  <a:solidFill>
                    <a:srgbClr val="000000"/>
                  </a:solidFill>
                  <a:latin typeface="Cabin"/>
                </a:rPr>
                <a:t> </a:t>
              </a:r>
              <a:r>
                <a:rPr lang="en-US" sz="3000" dirty="0" err="1">
                  <a:solidFill>
                    <a:srgbClr val="000000"/>
                  </a:solidFill>
                  <a:latin typeface="Cabin"/>
                </a:rPr>
                <a:t>triển</a:t>
              </a:r>
              <a:r>
                <a:rPr lang="en-US" sz="3000" dirty="0">
                  <a:solidFill>
                    <a:srgbClr val="000000"/>
                  </a:solidFill>
                  <a:latin typeface="Cabin"/>
                </a:rPr>
                <a:t> </a:t>
              </a:r>
              <a:r>
                <a:rPr lang="en-US" sz="3000" dirty="0" err="1">
                  <a:solidFill>
                    <a:srgbClr val="000000"/>
                  </a:solidFill>
                  <a:latin typeface="Cabin"/>
                </a:rPr>
                <a:t>khai</a:t>
              </a:r>
              <a:r>
                <a:rPr lang="en-US" sz="3000" dirty="0">
                  <a:solidFill>
                    <a:srgbClr val="000000"/>
                  </a:solidFill>
                  <a:latin typeface="Cabin"/>
                </a:rPr>
                <a:t> </a:t>
              </a:r>
              <a:r>
                <a:rPr lang="en-US" sz="3000" dirty="0" err="1">
                  <a:solidFill>
                    <a:srgbClr val="000000"/>
                  </a:solidFill>
                  <a:latin typeface="Cabin"/>
                </a:rPr>
                <a:t>hệ</a:t>
              </a:r>
              <a:r>
                <a:rPr lang="en-US" sz="3000" dirty="0">
                  <a:solidFill>
                    <a:srgbClr val="000000"/>
                  </a:solidFill>
                  <a:latin typeface="Cabin"/>
                </a:rPr>
                <a:t> </a:t>
              </a:r>
              <a:r>
                <a:rPr lang="en-US" sz="3000" dirty="0" err="1">
                  <a:solidFill>
                    <a:srgbClr val="000000"/>
                  </a:solidFill>
                  <a:latin typeface="Cabin"/>
                </a:rPr>
                <a:t>thống</a:t>
              </a:r>
              <a:r>
                <a:rPr lang="en-US" sz="3000" dirty="0">
                  <a:solidFill>
                    <a:srgbClr val="000000"/>
                  </a:solidFill>
                  <a:latin typeface="Cabin"/>
                </a:rPr>
                <a:t> RFID </a:t>
              </a:r>
              <a:r>
                <a:rPr lang="en-US" sz="3000" dirty="0" err="1">
                  <a:solidFill>
                    <a:srgbClr val="000000"/>
                  </a:solidFill>
                  <a:latin typeface="Cabin"/>
                </a:rPr>
                <a:t>giám</a:t>
              </a:r>
              <a:r>
                <a:rPr lang="en-US" sz="3000" dirty="0">
                  <a:solidFill>
                    <a:srgbClr val="000000"/>
                  </a:solidFill>
                  <a:latin typeface="Cabin"/>
                </a:rPr>
                <a:t> </a:t>
              </a:r>
              <a:r>
                <a:rPr lang="en-US" sz="3000" dirty="0" err="1">
                  <a:solidFill>
                    <a:srgbClr val="000000"/>
                  </a:solidFill>
                  <a:latin typeface="Cabin"/>
                </a:rPr>
                <a:t>sát</a:t>
              </a:r>
              <a:r>
                <a:rPr lang="en-US" sz="3000" dirty="0">
                  <a:solidFill>
                    <a:srgbClr val="000000"/>
                  </a:solidFill>
                  <a:latin typeface="Cabin"/>
                </a:rPr>
                <a:t> </a:t>
              </a:r>
              <a:r>
                <a:rPr lang="en-US" sz="3000" dirty="0" err="1">
                  <a:solidFill>
                    <a:srgbClr val="000000"/>
                  </a:solidFill>
                  <a:latin typeface="Cabin"/>
                </a:rPr>
                <a:t>sinh</a:t>
              </a:r>
              <a:r>
                <a:rPr lang="en-US" sz="3000" dirty="0">
                  <a:solidFill>
                    <a:srgbClr val="000000"/>
                  </a:solidFill>
                  <a:latin typeface="Cabin"/>
                </a:rPr>
                <a:t> </a:t>
              </a:r>
              <a:r>
                <a:rPr lang="en-US" sz="3000" dirty="0" err="1">
                  <a:solidFill>
                    <a:srgbClr val="000000"/>
                  </a:solidFill>
                  <a:latin typeface="Cabin"/>
                </a:rPr>
                <a:t>viên</a:t>
              </a:r>
              <a:r>
                <a:rPr lang="en-US" sz="3000" dirty="0">
                  <a:solidFill>
                    <a:srgbClr val="000000"/>
                  </a:solidFill>
                  <a:latin typeface="Cabin"/>
                </a:rPr>
                <a:t> </a:t>
              </a:r>
              <a:r>
                <a:rPr lang="en-US" sz="3000" dirty="0" err="1">
                  <a:solidFill>
                    <a:srgbClr val="000000"/>
                  </a:solidFill>
                  <a:latin typeface="Cabin"/>
                </a:rPr>
                <a:t>trong</a:t>
              </a:r>
              <a:r>
                <a:rPr lang="en-US" sz="3000" dirty="0">
                  <a:solidFill>
                    <a:srgbClr val="000000"/>
                  </a:solidFill>
                  <a:latin typeface="Cabin"/>
                </a:rPr>
                <a:t> </a:t>
              </a:r>
              <a:r>
                <a:rPr lang="en-US" sz="3000" dirty="0" err="1">
                  <a:solidFill>
                    <a:srgbClr val="000000"/>
                  </a:solidFill>
                  <a:latin typeface="Cabin"/>
                </a:rPr>
                <a:t>lớp</a:t>
              </a:r>
              <a:r>
                <a:rPr lang="en-US" sz="3000" dirty="0">
                  <a:solidFill>
                    <a:srgbClr val="000000"/>
                  </a:solidFill>
                  <a:latin typeface="Cabin"/>
                </a:rPr>
                <a:t> </a:t>
              </a:r>
              <a:r>
                <a:rPr lang="en-US" sz="3000" dirty="0" err="1">
                  <a:solidFill>
                    <a:srgbClr val="000000"/>
                  </a:solidFill>
                  <a:latin typeface="Cabin"/>
                </a:rPr>
                <a:t>học</a:t>
              </a:r>
              <a:endParaRPr lang="en-US" sz="3000" dirty="0">
                <a:solidFill>
                  <a:srgbClr val="000000"/>
                </a:solidFill>
                <a:latin typeface="Cabin"/>
                <a:sym typeface="Cabin"/>
              </a:endParaRPr>
            </a:p>
          </p:txBody>
        </p:sp>
      </p:grpSp>
      <p:grpSp>
        <p:nvGrpSpPr>
          <p:cNvPr id="7" name="Group 7"/>
          <p:cNvGrpSpPr/>
          <p:nvPr/>
        </p:nvGrpSpPr>
        <p:grpSpPr>
          <a:xfrm>
            <a:off x="1028698" y="7314481"/>
            <a:ext cx="5981701" cy="2081102"/>
            <a:chOff x="-1" y="-1133799"/>
            <a:chExt cx="7074949" cy="2774805"/>
          </a:xfrm>
        </p:grpSpPr>
        <p:sp>
          <p:nvSpPr>
            <p:cNvPr id="8" name="TextBox 8"/>
            <p:cNvSpPr txBox="1"/>
            <p:nvPr/>
          </p:nvSpPr>
          <p:spPr>
            <a:xfrm>
              <a:off x="-1" y="-460512"/>
              <a:ext cx="7074949" cy="2101518"/>
            </a:xfrm>
            <a:prstGeom prst="rect">
              <a:avLst/>
            </a:prstGeom>
          </p:spPr>
          <p:txBody>
            <a:bodyPr lIns="0" tIns="0" rIns="0" bIns="0" rtlCol="0" anchor="t">
              <a:spAutoFit/>
            </a:bodyPr>
            <a:lstStyle/>
            <a:p>
              <a:pPr algn="l">
                <a:lnSpc>
                  <a:spcPts val="4200"/>
                </a:lnSpc>
              </a:pPr>
              <a:r>
                <a:rPr lang="en-US" sz="3000" dirty="0">
                  <a:solidFill>
                    <a:srgbClr val="000000"/>
                  </a:solidFill>
                  <a:latin typeface="Cabin"/>
                  <a:ea typeface="Cabin"/>
                  <a:cs typeface="Cabin"/>
                  <a:sym typeface="Cabin"/>
                </a:rPr>
                <a:t>Huỳnh Vĩ Khang		2001215850</a:t>
              </a:r>
            </a:p>
            <a:p>
              <a:pPr algn="l">
                <a:lnSpc>
                  <a:spcPts val="4200"/>
                </a:lnSpc>
              </a:pPr>
              <a:r>
                <a:rPr lang="en-US" sz="3000" dirty="0" err="1">
                  <a:solidFill>
                    <a:srgbClr val="000000"/>
                  </a:solidFill>
                  <a:latin typeface="Cabin"/>
                  <a:ea typeface="Cabin"/>
                  <a:cs typeface="Cabin"/>
                  <a:sym typeface="Cabin"/>
                </a:rPr>
                <a:t>Đào</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Quí</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Mùi</a:t>
              </a:r>
              <a:r>
                <a:rPr lang="en-US" sz="3000" dirty="0">
                  <a:solidFill>
                    <a:srgbClr val="000000"/>
                  </a:solidFill>
                  <a:latin typeface="Cabin"/>
                  <a:ea typeface="Cabin"/>
                  <a:cs typeface="Cabin"/>
                  <a:sym typeface="Cabin"/>
                </a:rPr>
                <a:t> 		2005964</a:t>
              </a:r>
            </a:p>
            <a:p>
              <a:pPr algn="l">
                <a:lnSpc>
                  <a:spcPts val="4200"/>
                </a:lnSpc>
              </a:pPr>
              <a:r>
                <a:rPr lang="en-US" sz="3000" dirty="0" err="1">
                  <a:solidFill>
                    <a:srgbClr val="000000"/>
                  </a:solidFill>
                  <a:latin typeface="Cabin"/>
                  <a:ea typeface="Cabin"/>
                  <a:cs typeface="Cabin"/>
                  <a:sym typeface="Cabin"/>
                </a:rPr>
                <a:t>Nguyễn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Trọng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Nhân</a:t>
              </a:r>
              <a:r>
                <a:rPr lang="en-US" sz="3000" dirty="0">
                  <a:solidFill>
                    <a:srgbClr val="000000"/>
                  </a:solidFill>
                  <a:latin typeface="Cabin"/>
                  <a:ea typeface="Cabin"/>
                  <a:cs typeface="Cabin"/>
                  <a:sym typeface="Cabin"/>
                </a:rPr>
                <a:t> 	2001200022</a:t>
              </a:r>
            </a:p>
          </p:txBody>
        </p:sp>
        <p:sp>
          <p:nvSpPr>
            <p:cNvPr id="9" name="TextBox 9"/>
            <p:cNvSpPr txBox="1"/>
            <p:nvPr/>
          </p:nvSpPr>
          <p:spPr>
            <a:xfrm>
              <a:off x="-1" y="-1133799"/>
              <a:ext cx="7074949" cy="676275"/>
            </a:xfrm>
            <a:prstGeom prst="rect">
              <a:avLst/>
            </a:prstGeom>
          </p:spPr>
          <p:txBody>
            <a:bodyPr lIns="0" tIns="0" rIns="0" bIns="0" rtlCol="0" anchor="t">
              <a:spAutoFit/>
            </a:bodyPr>
            <a:lstStyle/>
            <a:p>
              <a:pPr algn="l">
                <a:lnSpc>
                  <a:spcPts val="4200"/>
                </a:lnSpc>
              </a:pPr>
              <a:r>
                <a:rPr lang="en-US" sz="3000" b="1" dirty="0">
                  <a:solidFill>
                    <a:srgbClr val="000000"/>
                  </a:solidFill>
                  <a:latin typeface="Cabin Medium"/>
                  <a:ea typeface="Cabin Medium"/>
                  <a:cs typeface="Cabin Medium"/>
                  <a:sym typeface="Cabin Medium"/>
                </a:rPr>
                <a:t>Thành </a:t>
              </a:r>
              <a:r>
                <a:rPr lang="en-US" sz="3000" b="1" dirty="0" err="1">
                  <a:solidFill>
                    <a:srgbClr val="000000"/>
                  </a:solidFill>
                  <a:latin typeface="Cabin Medium"/>
                  <a:ea typeface="Cabin Medium"/>
                  <a:cs typeface="Cabin Medium"/>
                  <a:sym typeface="Cabin Medium"/>
                </a:rPr>
                <a:t>viên</a:t>
              </a:r>
              <a:r>
                <a:rPr lang="en-US" sz="3000" b="1" dirty="0">
                  <a:solidFill>
                    <a:srgbClr val="000000"/>
                  </a:solidFill>
                  <a:latin typeface="Cabin Medium"/>
                  <a:ea typeface="Cabin Medium"/>
                  <a:cs typeface="Cabin Medium"/>
                  <a:sym typeface="Cabin Medium"/>
                </a:rPr>
                <a:t> </a:t>
              </a:r>
              <a:r>
                <a:rPr lang="en-US" sz="3000" b="1" dirty="0" err="1">
                  <a:solidFill>
                    <a:srgbClr val="000000"/>
                  </a:solidFill>
                  <a:latin typeface="Cabin Medium"/>
                  <a:ea typeface="Cabin Medium"/>
                  <a:cs typeface="Cabin Medium"/>
                  <a:sym typeface="Cabin Medium"/>
                </a:rPr>
                <a:t>nhóm</a:t>
              </a:r>
              <a:r>
                <a:rPr lang="en-US" sz="3000" b="1" dirty="0">
                  <a:solidFill>
                    <a:srgbClr val="000000"/>
                  </a:solidFill>
                  <a:latin typeface="Cabin Medium"/>
                  <a:ea typeface="Cabin Medium"/>
                  <a:cs typeface="Cabin Medium"/>
                  <a:sym typeface="Cabin Medium"/>
                </a:rPr>
                <a:t>:</a:t>
              </a:r>
            </a:p>
          </p:txBody>
        </p:sp>
      </p:grpSp>
      <p:sp>
        <p:nvSpPr>
          <p:cNvPr id="10" name="TextBox 10"/>
          <p:cNvSpPr txBox="1"/>
          <p:nvPr/>
        </p:nvSpPr>
        <p:spPr>
          <a:xfrm>
            <a:off x="7602456" y="8098155"/>
            <a:ext cx="7686457" cy="498919"/>
          </a:xfrm>
          <a:prstGeom prst="rect">
            <a:avLst/>
          </a:prstGeom>
        </p:spPr>
        <p:txBody>
          <a:bodyPr lIns="0" tIns="0" rIns="0" bIns="0" rtlCol="0" anchor="t">
            <a:spAutoFit/>
          </a:bodyPr>
          <a:lstStyle/>
          <a:p>
            <a:pPr algn="l">
              <a:lnSpc>
                <a:spcPts val="4200"/>
              </a:lnSpc>
            </a:pPr>
            <a:r>
              <a:rPr lang="en-US" sz="3000" b="1" dirty="0" err="1">
                <a:solidFill>
                  <a:srgbClr val="000000"/>
                </a:solidFill>
                <a:latin typeface="Cabin Medium"/>
                <a:ea typeface="Cabin Medium"/>
                <a:cs typeface="Cabin Medium"/>
                <a:sym typeface="Cabin Medium"/>
              </a:rPr>
              <a:t>Giảng</a:t>
            </a:r>
            <a:r>
              <a:rPr lang="en-US" sz="3000" b="1" dirty="0">
                <a:solidFill>
                  <a:srgbClr val="000000"/>
                </a:solidFill>
                <a:latin typeface="Cabin Medium"/>
                <a:ea typeface="Cabin Medium"/>
                <a:cs typeface="Cabin Medium"/>
                <a:sym typeface="Cabin Medium"/>
              </a:rPr>
              <a:t> </a:t>
            </a:r>
            <a:r>
              <a:rPr lang="en-US" sz="3000" b="1" dirty="0" err="1">
                <a:solidFill>
                  <a:srgbClr val="000000"/>
                </a:solidFill>
                <a:latin typeface="Cabin Medium"/>
                <a:ea typeface="Cabin Medium"/>
                <a:cs typeface="Cabin Medium"/>
                <a:sym typeface="Cabin Medium"/>
              </a:rPr>
              <a:t>viên</a:t>
            </a:r>
            <a:r>
              <a:rPr lang="en-US" sz="3000" b="1" dirty="0">
                <a:solidFill>
                  <a:srgbClr val="000000"/>
                </a:solidFill>
                <a:latin typeface="Cabin Medium"/>
                <a:ea typeface="Cabin Medium"/>
                <a:cs typeface="Cabin Medium"/>
                <a:sym typeface="Cabin Medium"/>
              </a:rPr>
              <a:t> </a:t>
            </a:r>
            <a:r>
              <a:rPr lang="en-US" sz="3000" b="1" dirty="0" err="1">
                <a:solidFill>
                  <a:srgbClr val="000000"/>
                </a:solidFill>
                <a:latin typeface="Cabin Medium"/>
                <a:ea typeface="Cabin Medium"/>
                <a:cs typeface="Cabin Medium"/>
                <a:sym typeface="Cabin Medium"/>
              </a:rPr>
              <a:t>hướng</a:t>
            </a:r>
            <a:r>
              <a:rPr lang="en-US" sz="3000" b="1" dirty="0">
                <a:solidFill>
                  <a:srgbClr val="000000"/>
                </a:solidFill>
                <a:latin typeface="Cabin Medium"/>
                <a:ea typeface="Cabin Medium"/>
                <a:cs typeface="Cabin Medium"/>
                <a:sym typeface="Cabin Medium"/>
              </a:rPr>
              <a:t> </a:t>
            </a:r>
            <a:r>
              <a:rPr lang="en-US" sz="3000" b="1" dirty="0" err="1">
                <a:solidFill>
                  <a:srgbClr val="000000"/>
                </a:solidFill>
                <a:latin typeface="Cabin Medium"/>
                <a:ea typeface="Cabin Medium"/>
                <a:cs typeface="Cabin Medium"/>
                <a:sym typeface="Cabin Medium"/>
              </a:rPr>
              <a:t>dẫn</a:t>
            </a:r>
            <a:r>
              <a:rPr lang="en-US" sz="3000" b="1" dirty="0">
                <a:solidFill>
                  <a:srgbClr val="000000"/>
                </a:solidFill>
                <a:latin typeface="Cabin Medium"/>
                <a:ea typeface="Cabin Medium"/>
                <a:cs typeface="Cabin Medium"/>
                <a:sym typeface="Cabin Medium"/>
              </a:rPr>
              <a:t>: </a:t>
            </a:r>
            <a:r>
              <a:rPr lang="en-US" sz="3000" dirty="0" err="1">
                <a:solidFill>
                  <a:srgbClr val="000000"/>
                </a:solidFill>
                <a:latin typeface="Cabin Medium"/>
                <a:ea typeface="Cabin Medium"/>
                <a:cs typeface="Cabin Medium"/>
                <a:sym typeface="Cabin Medium"/>
              </a:rPr>
              <a:t>Nguyễn</a:t>
            </a:r>
            <a:r>
              <a:rPr lang="en-US" sz="3000" dirty="0">
                <a:solidFill>
                  <a:srgbClr val="000000"/>
                </a:solidFill>
                <a:latin typeface="Cabin Medium"/>
                <a:ea typeface="Cabin Medium"/>
                <a:cs typeface="Cabin Medium"/>
                <a:sym typeface="Cabin Medium"/>
              </a:rPr>
              <a:t> Văn </a:t>
            </a:r>
            <a:r>
              <a:rPr lang="en-US" sz="3000" dirty="0" err="1">
                <a:solidFill>
                  <a:srgbClr val="000000"/>
                </a:solidFill>
                <a:latin typeface="Cabin Medium"/>
                <a:ea typeface="Cabin Medium"/>
                <a:cs typeface="Cabin Medium"/>
                <a:sym typeface="Cabin Medium"/>
              </a:rPr>
              <a:t>Tùng</a:t>
            </a:r>
            <a:endParaRPr lang="en-US" sz="3000" dirty="0">
              <a:solidFill>
                <a:srgbClr val="000000"/>
              </a:solidFill>
              <a:latin typeface="Cabin Medium"/>
              <a:ea typeface="Cabin Medium"/>
              <a:cs typeface="Cabin Medium"/>
              <a:sym typeface="Cabin Medium"/>
            </a:endParaRPr>
          </a:p>
        </p:txBody>
      </p:sp>
      <p:grpSp>
        <p:nvGrpSpPr>
          <p:cNvPr id="11" name="Group 11"/>
          <p:cNvGrpSpPr/>
          <p:nvPr/>
        </p:nvGrpSpPr>
        <p:grpSpPr>
          <a:xfrm>
            <a:off x="1028699" y="1028700"/>
            <a:ext cx="4836602" cy="447798"/>
            <a:chOff x="0" y="0"/>
            <a:chExt cx="6448803" cy="597065"/>
          </a:xfrm>
        </p:grpSpPr>
        <p:sp>
          <p:nvSpPr>
            <p:cNvPr id="12" name="TextBox 12"/>
            <p:cNvSpPr txBox="1"/>
            <p:nvPr/>
          </p:nvSpPr>
          <p:spPr>
            <a:xfrm>
              <a:off x="1026393" y="123484"/>
              <a:ext cx="5422410" cy="331630"/>
            </a:xfrm>
            <a:prstGeom prst="rect">
              <a:avLst/>
            </a:prstGeom>
          </p:spPr>
          <p:txBody>
            <a:bodyPr lIns="0" tIns="0" rIns="0" bIns="0" rtlCol="0" anchor="t">
              <a:spAutoFit/>
            </a:bodyPr>
            <a:lstStyle/>
            <a:p>
              <a:pPr algn="l">
                <a:lnSpc>
                  <a:spcPts val="2065"/>
                </a:lnSpc>
              </a:pPr>
              <a:r>
                <a:rPr lang="en-US" sz="1475" b="1" spc="29" dirty="0" err="1">
                  <a:solidFill>
                    <a:srgbClr val="000000"/>
                  </a:solidFill>
                  <a:latin typeface="Cabin Medium"/>
                  <a:ea typeface="Cabin Medium"/>
                  <a:cs typeface="Cabin Medium"/>
                  <a:sym typeface="Cabin Medium"/>
                </a:rPr>
                <a:t>Đại</a:t>
              </a:r>
              <a:r>
                <a:rPr lang="en-US" sz="1475" b="1" spc="29" dirty="0">
                  <a:solidFill>
                    <a:srgbClr val="000000"/>
                  </a:solidFill>
                  <a:latin typeface="Cabin Medium"/>
                  <a:ea typeface="Cabin Medium"/>
                  <a:cs typeface="Cabin Medium"/>
                  <a:sym typeface="Cabin Medium"/>
                </a:rPr>
                <a:t> </a:t>
              </a:r>
              <a:r>
                <a:rPr lang="en-US" sz="1475" b="1" spc="29" dirty="0" err="1">
                  <a:solidFill>
                    <a:srgbClr val="000000"/>
                  </a:solidFill>
                  <a:latin typeface="Cabin Medium"/>
                  <a:ea typeface="Cabin Medium"/>
                  <a:cs typeface="Cabin Medium"/>
                  <a:sym typeface="Cabin Medium"/>
                </a:rPr>
                <a:t>học</a:t>
              </a:r>
              <a:r>
                <a:rPr lang="en-US" sz="1475" b="1" spc="29" dirty="0">
                  <a:solidFill>
                    <a:srgbClr val="000000"/>
                  </a:solidFill>
                  <a:latin typeface="Cabin Medium"/>
                  <a:ea typeface="Cabin Medium"/>
                  <a:cs typeface="Cabin Medium"/>
                  <a:sym typeface="Cabin Medium"/>
                </a:rPr>
                <a:t> </a:t>
              </a:r>
              <a:r>
                <a:rPr lang="en-US" sz="1475" b="1" spc="29" dirty="0" err="1">
                  <a:solidFill>
                    <a:srgbClr val="000000"/>
                  </a:solidFill>
                  <a:latin typeface="Cabin Medium"/>
                  <a:ea typeface="Cabin Medium"/>
                  <a:cs typeface="Cabin Medium"/>
                  <a:sym typeface="Cabin Medium"/>
                </a:rPr>
                <a:t>Công</a:t>
              </a:r>
              <a:r>
                <a:rPr lang="en-US" sz="1475" b="1" spc="29" dirty="0">
                  <a:solidFill>
                    <a:srgbClr val="000000"/>
                  </a:solidFill>
                  <a:latin typeface="Cabin Medium"/>
                  <a:ea typeface="Cabin Medium"/>
                  <a:cs typeface="Cabin Medium"/>
                  <a:sym typeface="Cabin Medium"/>
                </a:rPr>
                <a:t> Th</a:t>
              </a:r>
            </a:p>
          </p:txBody>
        </p:sp>
        <p:sp>
          <p:nvSpPr>
            <p:cNvPr id="13" name="Freeform 13"/>
            <p:cNvSpPr/>
            <p:nvPr/>
          </p:nvSpPr>
          <p:spPr>
            <a:xfrm>
              <a:off x="0" y="0"/>
              <a:ext cx="586209" cy="597065"/>
            </a:xfrm>
            <a:custGeom>
              <a:avLst/>
              <a:gdLst/>
              <a:ahLst/>
              <a:cxnLst/>
              <a:rect l="l" t="t" r="r" b="b"/>
              <a:pathLst>
                <a:path w="586209" h="597065">
                  <a:moveTo>
                    <a:pt x="0" y="0"/>
                  </a:moveTo>
                  <a:lnTo>
                    <a:pt x="586209" y="0"/>
                  </a:lnTo>
                  <a:lnTo>
                    <a:pt x="586209" y="597065"/>
                  </a:lnTo>
                  <a:lnTo>
                    <a:pt x="0" y="5970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58663" y="1778281"/>
            <a:ext cx="7158948" cy="7675159"/>
          </a:xfrm>
          <a:prstGeom prst="rect">
            <a:avLst/>
          </a:prstGeom>
        </p:spPr>
      </p:pic>
      <p:sp>
        <p:nvSpPr>
          <p:cNvPr id="3" name="TextBox 3"/>
          <p:cNvSpPr txBox="1"/>
          <p:nvPr/>
        </p:nvSpPr>
        <p:spPr>
          <a:xfrm>
            <a:off x="1028697" y="1009650"/>
            <a:ext cx="3236327" cy="334963"/>
          </a:xfrm>
          <a:prstGeom prst="rect">
            <a:avLst/>
          </a:prstGeom>
        </p:spPr>
        <p:txBody>
          <a:bodyPr lIns="0" tIns="0" rIns="0" bIns="0" rtlCol="0" anchor="t">
            <a:spAutoFit/>
          </a:bodyPr>
          <a:lstStyle/>
          <a:p>
            <a:pPr algn="l">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grpSp>
        <p:nvGrpSpPr>
          <p:cNvPr id="4" name="Group 4"/>
          <p:cNvGrpSpPr/>
          <p:nvPr/>
        </p:nvGrpSpPr>
        <p:grpSpPr>
          <a:xfrm>
            <a:off x="10902626" y="2593927"/>
            <a:ext cx="5769052" cy="5099145"/>
            <a:chOff x="0" y="0"/>
            <a:chExt cx="7692069" cy="6798861"/>
          </a:xfrm>
        </p:grpSpPr>
        <p:sp>
          <p:nvSpPr>
            <p:cNvPr id="5" name="TextBox 5"/>
            <p:cNvSpPr txBox="1"/>
            <p:nvPr/>
          </p:nvSpPr>
          <p:spPr>
            <a:xfrm>
              <a:off x="0" y="-9525"/>
              <a:ext cx="7692069" cy="18383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Cabin Medium"/>
                  <a:ea typeface="Cabin Medium"/>
                  <a:cs typeface="Cabin Medium"/>
                  <a:sym typeface="Cabin Medium"/>
                </a:rPr>
                <a:t>Kết quả</a:t>
              </a:r>
            </a:p>
          </p:txBody>
        </p:sp>
        <p:sp>
          <p:nvSpPr>
            <p:cNvPr id="6" name="TextBox 6"/>
            <p:cNvSpPr txBox="1"/>
            <p:nvPr/>
          </p:nvSpPr>
          <p:spPr>
            <a:xfrm>
              <a:off x="0" y="2654364"/>
              <a:ext cx="7692069" cy="1066800"/>
            </a:xfrm>
            <a:prstGeom prst="rect">
              <a:avLst/>
            </a:prstGeom>
          </p:spPr>
          <p:txBody>
            <a:bodyPr lIns="0" tIns="0" rIns="0" bIns="0" rtlCol="0" anchor="t">
              <a:spAutoFit/>
            </a:bodyPr>
            <a:lstStyle/>
            <a:p>
              <a:pPr marL="0" lvl="0" indent="0" algn="l">
                <a:lnSpc>
                  <a:spcPts val="3150"/>
                </a:lnSpc>
                <a:spcBef>
                  <a:spcPct val="0"/>
                </a:spcBef>
              </a:pPr>
              <a:r>
                <a:rPr lang="en-US" sz="2625" b="1">
                  <a:solidFill>
                    <a:srgbClr val="000000"/>
                  </a:solidFill>
                  <a:latin typeface="Cabin Medium"/>
                  <a:ea typeface="Cabin Medium"/>
                  <a:cs typeface="Cabin Medium"/>
                  <a:sym typeface="Cabin Medium"/>
                </a:rPr>
                <a:t>Viết một quan sát nổi bật về kết quả</a:t>
              </a:r>
            </a:p>
            <a:p>
              <a:pPr marL="0" lvl="0" indent="0" algn="l">
                <a:lnSpc>
                  <a:spcPts val="3150"/>
                </a:lnSpc>
                <a:spcBef>
                  <a:spcPct val="0"/>
                </a:spcBef>
              </a:pPr>
              <a:r>
                <a:rPr lang="en-US" sz="2625" b="1">
                  <a:solidFill>
                    <a:srgbClr val="000000"/>
                  </a:solidFill>
                  <a:latin typeface="Cabin Medium"/>
                  <a:ea typeface="Cabin Medium"/>
                  <a:cs typeface="Cabin Medium"/>
                  <a:sym typeface="Cabin Medium"/>
                </a:rPr>
                <a:t>của bạn ở đây.</a:t>
              </a:r>
            </a:p>
          </p:txBody>
        </p:sp>
        <p:sp>
          <p:nvSpPr>
            <p:cNvPr id="7" name="TextBox 7"/>
            <p:cNvSpPr txBox="1"/>
            <p:nvPr/>
          </p:nvSpPr>
          <p:spPr>
            <a:xfrm>
              <a:off x="0" y="4500584"/>
              <a:ext cx="7692069" cy="230632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bin"/>
                  <a:ea typeface="Cabin"/>
                  <a:cs typeface="Cabin"/>
                  <a:sym typeface="Cabin"/>
                </a:rPr>
                <a:t>Minh họa kết quả của bạn thông qua đồ thị hoặc biểu đồ.</a:t>
              </a:r>
            </a:p>
            <a:p>
              <a:pPr marL="539749" lvl="1" indent="-269875" algn="l">
                <a:lnSpc>
                  <a:spcPts val="3499"/>
                </a:lnSpc>
                <a:buFont typeface="Arial"/>
                <a:buChar char="•"/>
              </a:pPr>
              <a:r>
                <a:rPr lang="en-US" sz="2499">
                  <a:solidFill>
                    <a:srgbClr val="000000"/>
                  </a:solidFill>
                  <a:latin typeface="Cabin"/>
                  <a:ea typeface="Cabin"/>
                  <a:cs typeface="Cabin"/>
                  <a:sym typeface="Cabin"/>
                </a:rPr>
                <a:t>Giải thích ngắn gọn về các kết quả mà bạn quan sát được.</a:t>
              </a:r>
            </a:p>
          </p:txBody>
        </p:sp>
      </p:grpSp>
      <p:sp>
        <p:nvSpPr>
          <p:cNvPr id="8" name="AutoShape 8"/>
          <p:cNvSpPr/>
          <p:nvPr/>
        </p:nvSpPr>
        <p:spPr>
          <a:xfrm rot="-5400000">
            <a:off x="5569784" y="5138738"/>
            <a:ext cx="7340687"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3934330">
            <a:off x="8735911" y="-5500518"/>
            <a:ext cx="12220904" cy="12190352"/>
          </a:xfrm>
          <a:custGeom>
            <a:avLst/>
            <a:gdLst/>
            <a:ahLst/>
            <a:cxnLst/>
            <a:rect l="l" t="t" r="r" b="b"/>
            <a:pathLst>
              <a:path w="12220904" h="12190352">
                <a:moveTo>
                  <a:pt x="0" y="0"/>
                </a:moveTo>
                <a:lnTo>
                  <a:pt x="12220904" y="0"/>
                </a:lnTo>
                <a:lnTo>
                  <a:pt x="12220904" y="12190352"/>
                </a:lnTo>
                <a:lnTo>
                  <a:pt x="0" y="12190352"/>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3228529"/>
            <a:ext cx="4092670" cy="2900387"/>
          </a:xfrm>
          <a:custGeom>
            <a:avLst/>
            <a:gdLst/>
            <a:ahLst/>
            <a:cxnLst/>
            <a:rect l="l" t="t" r="r" b="b"/>
            <a:pathLst>
              <a:path w="4092670" h="2900387">
                <a:moveTo>
                  <a:pt x="0" y="0"/>
                </a:moveTo>
                <a:lnTo>
                  <a:pt x="4092670" y="0"/>
                </a:lnTo>
                <a:lnTo>
                  <a:pt x="4092670" y="2900388"/>
                </a:lnTo>
                <a:lnTo>
                  <a:pt x="0" y="2900388"/>
                </a:lnTo>
                <a:lnTo>
                  <a:pt x="0" y="0"/>
                </a:lnTo>
                <a:close/>
              </a:path>
            </a:pathLst>
          </a:custGeom>
          <a:blipFill>
            <a:blip r:embed="rId3"/>
            <a:stretch>
              <a:fillRect l="-4787" r="-1514"/>
            </a:stretch>
          </a:blipFill>
        </p:spPr>
        <p:txBody>
          <a:bodyPr/>
          <a:lstStyle/>
          <a:p>
            <a:endParaRPr lang="en-US"/>
          </a:p>
        </p:txBody>
      </p:sp>
      <p:sp>
        <p:nvSpPr>
          <p:cNvPr id="4" name="Freeform 4"/>
          <p:cNvSpPr/>
          <p:nvPr/>
        </p:nvSpPr>
        <p:spPr>
          <a:xfrm>
            <a:off x="7097665" y="3228529"/>
            <a:ext cx="4092670" cy="2900387"/>
          </a:xfrm>
          <a:custGeom>
            <a:avLst/>
            <a:gdLst/>
            <a:ahLst/>
            <a:cxnLst/>
            <a:rect l="l" t="t" r="r" b="b"/>
            <a:pathLst>
              <a:path w="4092670" h="2900387">
                <a:moveTo>
                  <a:pt x="0" y="0"/>
                </a:moveTo>
                <a:lnTo>
                  <a:pt x="4092670" y="0"/>
                </a:lnTo>
                <a:lnTo>
                  <a:pt x="4092670" y="2900388"/>
                </a:lnTo>
                <a:lnTo>
                  <a:pt x="0" y="2900388"/>
                </a:lnTo>
                <a:lnTo>
                  <a:pt x="0" y="0"/>
                </a:lnTo>
                <a:close/>
              </a:path>
            </a:pathLst>
          </a:custGeom>
          <a:blipFill>
            <a:blip r:embed="rId4"/>
            <a:stretch>
              <a:fillRect l="-3150" r="-3150"/>
            </a:stretch>
          </a:blipFill>
        </p:spPr>
        <p:txBody>
          <a:bodyPr/>
          <a:lstStyle/>
          <a:p>
            <a:endParaRPr lang="en-US"/>
          </a:p>
        </p:txBody>
      </p:sp>
      <p:sp>
        <p:nvSpPr>
          <p:cNvPr id="5" name="Freeform 5"/>
          <p:cNvSpPr/>
          <p:nvPr/>
        </p:nvSpPr>
        <p:spPr>
          <a:xfrm>
            <a:off x="13166630" y="3228529"/>
            <a:ext cx="4092670" cy="2900387"/>
          </a:xfrm>
          <a:custGeom>
            <a:avLst/>
            <a:gdLst/>
            <a:ahLst/>
            <a:cxnLst/>
            <a:rect l="l" t="t" r="r" b="b"/>
            <a:pathLst>
              <a:path w="4092670" h="2900387">
                <a:moveTo>
                  <a:pt x="0" y="0"/>
                </a:moveTo>
                <a:lnTo>
                  <a:pt x="4092670" y="0"/>
                </a:lnTo>
                <a:lnTo>
                  <a:pt x="4092670" y="2900388"/>
                </a:lnTo>
                <a:lnTo>
                  <a:pt x="0" y="2900388"/>
                </a:lnTo>
                <a:lnTo>
                  <a:pt x="0" y="0"/>
                </a:lnTo>
                <a:close/>
              </a:path>
            </a:pathLst>
          </a:custGeom>
          <a:blipFill>
            <a:blip r:embed="rId5"/>
            <a:stretch>
              <a:fillRect r="-6368"/>
            </a:stretch>
          </a:blipFill>
        </p:spPr>
        <p:txBody>
          <a:bodyPr/>
          <a:lstStyle/>
          <a:p>
            <a:endParaRPr lang="en-US"/>
          </a:p>
        </p:txBody>
      </p:sp>
      <p:sp>
        <p:nvSpPr>
          <p:cNvPr id="6" name="TextBox 6"/>
          <p:cNvSpPr txBox="1"/>
          <p:nvPr/>
        </p:nvSpPr>
        <p:spPr>
          <a:xfrm>
            <a:off x="1028700" y="1019175"/>
            <a:ext cx="9961820" cy="923925"/>
          </a:xfrm>
          <a:prstGeom prst="rect">
            <a:avLst/>
          </a:prstGeom>
        </p:spPr>
        <p:txBody>
          <a:bodyPr lIns="0" tIns="0" rIns="0" bIns="0" rtlCol="0" anchor="t">
            <a:spAutoFit/>
          </a:bodyPr>
          <a:lstStyle/>
          <a:p>
            <a:pPr algn="l">
              <a:lnSpc>
                <a:spcPts val="7200"/>
              </a:lnSpc>
              <a:spcBef>
                <a:spcPct val="0"/>
              </a:spcBef>
            </a:pPr>
            <a:r>
              <a:rPr lang="en-US" sz="6000" b="1">
                <a:solidFill>
                  <a:srgbClr val="000000"/>
                </a:solidFill>
                <a:latin typeface="Cabin Medium"/>
                <a:ea typeface="Cabin Medium"/>
                <a:cs typeface="Cabin Medium"/>
                <a:sym typeface="Cabin Medium"/>
              </a:rPr>
              <a:t>Tóm tắt và Kết luận</a:t>
            </a:r>
          </a:p>
        </p:txBody>
      </p:sp>
      <p:sp>
        <p:nvSpPr>
          <p:cNvPr id="7" name="TextBox 7"/>
          <p:cNvSpPr txBox="1"/>
          <p:nvPr/>
        </p:nvSpPr>
        <p:spPr>
          <a:xfrm>
            <a:off x="14022973" y="1277937"/>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6" action="ppaction://hlinksldjump"/>
              </a:rPr>
              <a:t>Quay lại Trang Tổng quan</a:t>
            </a:r>
          </a:p>
        </p:txBody>
      </p:sp>
      <p:grpSp>
        <p:nvGrpSpPr>
          <p:cNvPr id="8" name="Group 8"/>
          <p:cNvGrpSpPr/>
          <p:nvPr/>
        </p:nvGrpSpPr>
        <p:grpSpPr>
          <a:xfrm>
            <a:off x="1028700" y="6882829"/>
            <a:ext cx="4092670" cy="2044963"/>
            <a:chOff x="0" y="0"/>
            <a:chExt cx="5456893" cy="2726617"/>
          </a:xfrm>
        </p:grpSpPr>
        <p:sp>
          <p:nvSpPr>
            <p:cNvPr id="9" name="TextBox 9"/>
            <p:cNvSpPr txBox="1"/>
            <p:nvPr/>
          </p:nvSpPr>
          <p:spPr>
            <a:xfrm>
              <a:off x="0" y="-9525"/>
              <a:ext cx="5456893" cy="1228725"/>
            </a:xfrm>
            <a:prstGeom prst="rect">
              <a:avLst/>
            </a:prstGeom>
          </p:spPr>
          <p:txBody>
            <a:bodyPr lIns="0" tIns="0" rIns="0" bIns="0" rtlCol="0" anchor="t">
              <a:spAutoFit/>
            </a:bodyPr>
            <a:lstStyle/>
            <a:p>
              <a:pPr algn="ctr">
                <a:lnSpc>
                  <a:spcPts val="3600"/>
                </a:lnSpc>
              </a:pPr>
              <a:r>
                <a:rPr lang="en-US" sz="3000" b="1">
                  <a:solidFill>
                    <a:srgbClr val="000000"/>
                  </a:solidFill>
                  <a:latin typeface="Cabin Medium"/>
                  <a:ea typeface="Cabin Medium"/>
                  <a:cs typeface="Cabin Medium"/>
                  <a:sym typeface="Cabin Medium"/>
                </a:rPr>
                <a:t>Thêm những phát hiện</a:t>
              </a:r>
            </a:p>
            <a:p>
              <a:pPr algn="ctr">
                <a:lnSpc>
                  <a:spcPts val="3600"/>
                </a:lnSpc>
              </a:pPr>
              <a:r>
                <a:rPr lang="en-US" sz="3000" b="1">
                  <a:solidFill>
                    <a:srgbClr val="000000"/>
                  </a:solidFill>
                  <a:latin typeface="Cabin Medium"/>
                  <a:ea typeface="Cabin Medium"/>
                  <a:cs typeface="Cabin Medium"/>
                  <a:sym typeface="Cabin Medium"/>
                </a:rPr>
                <a:t>của bạn ở đây.</a:t>
              </a:r>
            </a:p>
          </p:txBody>
        </p:sp>
        <p:sp>
          <p:nvSpPr>
            <p:cNvPr id="10" name="TextBox 10"/>
            <p:cNvSpPr txBox="1"/>
            <p:nvPr/>
          </p:nvSpPr>
          <p:spPr>
            <a:xfrm>
              <a:off x="0" y="1604784"/>
              <a:ext cx="5456893" cy="1121833"/>
            </a:xfrm>
            <a:prstGeom prst="rect">
              <a:avLst/>
            </a:prstGeom>
          </p:spPr>
          <p:txBody>
            <a:bodyPr lIns="0" tIns="0" rIns="0" bIns="0" rtlCol="0" anchor="t">
              <a:spAutoFit/>
            </a:bodyPr>
            <a:lstStyle/>
            <a:p>
              <a:pPr algn="ctr">
                <a:lnSpc>
                  <a:spcPts val="3499"/>
                </a:lnSpc>
              </a:pPr>
              <a:r>
                <a:rPr lang="en-US" sz="2499">
                  <a:solidFill>
                    <a:srgbClr val="000000"/>
                  </a:solidFill>
                  <a:latin typeface="Cabin"/>
                  <a:ea typeface="Cabin"/>
                  <a:cs typeface="Cabin"/>
                  <a:sym typeface="Cabin"/>
                </a:rPr>
                <a:t>Giải thích ngắn gọn về</a:t>
              </a:r>
            </a:p>
            <a:p>
              <a:pPr algn="ctr">
                <a:lnSpc>
                  <a:spcPts val="3499"/>
                </a:lnSpc>
              </a:pPr>
              <a:r>
                <a:rPr lang="en-US" sz="2499">
                  <a:solidFill>
                    <a:srgbClr val="000000"/>
                  </a:solidFill>
                  <a:latin typeface="Cabin"/>
                  <a:ea typeface="Cabin"/>
                  <a:cs typeface="Cabin"/>
                  <a:sym typeface="Cabin"/>
                </a:rPr>
                <a:t>các phát hiện.</a:t>
              </a:r>
            </a:p>
          </p:txBody>
        </p:sp>
      </p:grpSp>
      <p:grpSp>
        <p:nvGrpSpPr>
          <p:cNvPr id="11" name="Group 11"/>
          <p:cNvGrpSpPr/>
          <p:nvPr/>
        </p:nvGrpSpPr>
        <p:grpSpPr>
          <a:xfrm>
            <a:off x="7097665" y="6882829"/>
            <a:ext cx="4092670" cy="2044963"/>
            <a:chOff x="0" y="0"/>
            <a:chExt cx="5456893" cy="2726617"/>
          </a:xfrm>
        </p:grpSpPr>
        <p:sp>
          <p:nvSpPr>
            <p:cNvPr id="12" name="TextBox 12"/>
            <p:cNvSpPr txBox="1"/>
            <p:nvPr/>
          </p:nvSpPr>
          <p:spPr>
            <a:xfrm>
              <a:off x="0" y="-9525"/>
              <a:ext cx="5456893" cy="1228725"/>
            </a:xfrm>
            <a:prstGeom prst="rect">
              <a:avLst/>
            </a:prstGeom>
          </p:spPr>
          <p:txBody>
            <a:bodyPr lIns="0" tIns="0" rIns="0" bIns="0" rtlCol="0" anchor="t">
              <a:spAutoFit/>
            </a:bodyPr>
            <a:lstStyle/>
            <a:p>
              <a:pPr algn="ctr">
                <a:lnSpc>
                  <a:spcPts val="3600"/>
                </a:lnSpc>
              </a:pPr>
              <a:r>
                <a:rPr lang="en-US" sz="3000" b="1">
                  <a:solidFill>
                    <a:srgbClr val="000000"/>
                  </a:solidFill>
                  <a:latin typeface="Cabin Medium"/>
                  <a:ea typeface="Cabin Medium"/>
                  <a:cs typeface="Cabin Medium"/>
                  <a:sym typeface="Cabin Medium"/>
                </a:rPr>
                <a:t>Thêm những phát hiện</a:t>
              </a:r>
            </a:p>
            <a:p>
              <a:pPr algn="ctr">
                <a:lnSpc>
                  <a:spcPts val="3600"/>
                </a:lnSpc>
              </a:pPr>
              <a:r>
                <a:rPr lang="en-US" sz="3000" b="1">
                  <a:solidFill>
                    <a:srgbClr val="000000"/>
                  </a:solidFill>
                  <a:latin typeface="Cabin Medium"/>
                  <a:ea typeface="Cabin Medium"/>
                  <a:cs typeface="Cabin Medium"/>
                  <a:sym typeface="Cabin Medium"/>
                </a:rPr>
                <a:t>của bạn ở đây.</a:t>
              </a:r>
            </a:p>
          </p:txBody>
        </p:sp>
        <p:sp>
          <p:nvSpPr>
            <p:cNvPr id="13" name="TextBox 13"/>
            <p:cNvSpPr txBox="1"/>
            <p:nvPr/>
          </p:nvSpPr>
          <p:spPr>
            <a:xfrm>
              <a:off x="0" y="1604784"/>
              <a:ext cx="5456893" cy="1121833"/>
            </a:xfrm>
            <a:prstGeom prst="rect">
              <a:avLst/>
            </a:prstGeom>
          </p:spPr>
          <p:txBody>
            <a:bodyPr lIns="0" tIns="0" rIns="0" bIns="0" rtlCol="0" anchor="t">
              <a:spAutoFit/>
            </a:bodyPr>
            <a:lstStyle/>
            <a:p>
              <a:pPr algn="ctr">
                <a:lnSpc>
                  <a:spcPts val="3499"/>
                </a:lnSpc>
              </a:pPr>
              <a:r>
                <a:rPr lang="en-US" sz="2499">
                  <a:solidFill>
                    <a:srgbClr val="000000"/>
                  </a:solidFill>
                  <a:latin typeface="Cabin"/>
                  <a:ea typeface="Cabin"/>
                  <a:cs typeface="Cabin"/>
                  <a:sym typeface="Cabin"/>
                </a:rPr>
                <a:t>Giải thích ngắn gọn về</a:t>
              </a:r>
            </a:p>
            <a:p>
              <a:pPr algn="ctr">
                <a:lnSpc>
                  <a:spcPts val="3499"/>
                </a:lnSpc>
              </a:pPr>
              <a:r>
                <a:rPr lang="en-US" sz="2499">
                  <a:solidFill>
                    <a:srgbClr val="000000"/>
                  </a:solidFill>
                  <a:latin typeface="Cabin"/>
                  <a:ea typeface="Cabin"/>
                  <a:cs typeface="Cabin"/>
                  <a:sym typeface="Cabin"/>
                </a:rPr>
                <a:t>các phát hiện.</a:t>
              </a:r>
            </a:p>
          </p:txBody>
        </p:sp>
      </p:grpSp>
      <p:grpSp>
        <p:nvGrpSpPr>
          <p:cNvPr id="14" name="Group 14"/>
          <p:cNvGrpSpPr/>
          <p:nvPr/>
        </p:nvGrpSpPr>
        <p:grpSpPr>
          <a:xfrm>
            <a:off x="13166630" y="6882829"/>
            <a:ext cx="4092670" cy="2044963"/>
            <a:chOff x="0" y="0"/>
            <a:chExt cx="5456893" cy="2726617"/>
          </a:xfrm>
        </p:grpSpPr>
        <p:sp>
          <p:nvSpPr>
            <p:cNvPr id="15" name="TextBox 15"/>
            <p:cNvSpPr txBox="1"/>
            <p:nvPr/>
          </p:nvSpPr>
          <p:spPr>
            <a:xfrm>
              <a:off x="0" y="-9525"/>
              <a:ext cx="5456893" cy="1228725"/>
            </a:xfrm>
            <a:prstGeom prst="rect">
              <a:avLst/>
            </a:prstGeom>
          </p:spPr>
          <p:txBody>
            <a:bodyPr lIns="0" tIns="0" rIns="0" bIns="0" rtlCol="0" anchor="t">
              <a:spAutoFit/>
            </a:bodyPr>
            <a:lstStyle/>
            <a:p>
              <a:pPr algn="ctr">
                <a:lnSpc>
                  <a:spcPts val="3600"/>
                </a:lnSpc>
              </a:pPr>
              <a:r>
                <a:rPr lang="en-US" sz="3000" b="1">
                  <a:solidFill>
                    <a:srgbClr val="000000"/>
                  </a:solidFill>
                  <a:latin typeface="Cabin Medium"/>
                  <a:ea typeface="Cabin Medium"/>
                  <a:cs typeface="Cabin Medium"/>
                  <a:sym typeface="Cabin Medium"/>
                </a:rPr>
                <a:t>Thêm những phát hiện</a:t>
              </a:r>
            </a:p>
            <a:p>
              <a:pPr algn="ctr">
                <a:lnSpc>
                  <a:spcPts val="3600"/>
                </a:lnSpc>
              </a:pPr>
              <a:r>
                <a:rPr lang="en-US" sz="3000" b="1">
                  <a:solidFill>
                    <a:srgbClr val="000000"/>
                  </a:solidFill>
                  <a:latin typeface="Cabin Medium"/>
                  <a:ea typeface="Cabin Medium"/>
                  <a:cs typeface="Cabin Medium"/>
                  <a:sym typeface="Cabin Medium"/>
                </a:rPr>
                <a:t>của bạn ở đây.</a:t>
              </a:r>
            </a:p>
          </p:txBody>
        </p:sp>
        <p:sp>
          <p:nvSpPr>
            <p:cNvPr id="16" name="TextBox 16"/>
            <p:cNvSpPr txBox="1"/>
            <p:nvPr/>
          </p:nvSpPr>
          <p:spPr>
            <a:xfrm>
              <a:off x="0" y="1604784"/>
              <a:ext cx="5456893" cy="1121833"/>
            </a:xfrm>
            <a:prstGeom prst="rect">
              <a:avLst/>
            </a:prstGeom>
          </p:spPr>
          <p:txBody>
            <a:bodyPr lIns="0" tIns="0" rIns="0" bIns="0" rtlCol="0" anchor="t">
              <a:spAutoFit/>
            </a:bodyPr>
            <a:lstStyle/>
            <a:p>
              <a:pPr algn="ctr">
                <a:lnSpc>
                  <a:spcPts val="3499"/>
                </a:lnSpc>
              </a:pPr>
              <a:r>
                <a:rPr lang="en-US" sz="2499">
                  <a:solidFill>
                    <a:srgbClr val="000000"/>
                  </a:solidFill>
                  <a:latin typeface="Cabin"/>
                  <a:ea typeface="Cabin"/>
                  <a:cs typeface="Cabin"/>
                  <a:sym typeface="Cabin"/>
                </a:rPr>
                <a:t>Giải thích ngắn gọn về</a:t>
              </a:r>
            </a:p>
            <a:p>
              <a:pPr algn="ctr">
                <a:lnSpc>
                  <a:spcPts val="3499"/>
                </a:lnSpc>
              </a:pPr>
              <a:r>
                <a:rPr lang="en-US" sz="2499">
                  <a:solidFill>
                    <a:srgbClr val="000000"/>
                  </a:solidFill>
                  <a:latin typeface="Cabin"/>
                  <a:ea typeface="Cabin"/>
                  <a:cs typeface="Cabin"/>
                  <a:sym typeface="Cabin"/>
                </a:rPr>
                <a:t>các phát hiện.</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8100000" flipH="1">
            <a:off x="7089400" y="600041"/>
            <a:ext cx="8075295" cy="8229600"/>
          </a:xfrm>
          <a:custGeom>
            <a:avLst/>
            <a:gdLst/>
            <a:ahLst/>
            <a:cxnLst/>
            <a:rect l="l" t="t" r="r" b="b"/>
            <a:pathLst>
              <a:path w="8075295" h="8229600">
                <a:moveTo>
                  <a:pt x="8075295" y="0"/>
                </a:moveTo>
                <a:lnTo>
                  <a:pt x="0" y="0"/>
                </a:lnTo>
                <a:lnTo>
                  <a:pt x="0" y="8229600"/>
                </a:lnTo>
                <a:lnTo>
                  <a:pt x="8075295" y="8229600"/>
                </a:lnTo>
                <a:lnTo>
                  <a:pt x="8075295" y="0"/>
                </a:lnTo>
                <a:close/>
              </a:path>
            </a:pathLst>
          </a:custGeom>
          <a:blipFill>
            <a:blip r:embed="rId2"/>
            <a:stretch>
              <a:fillRect/>
            </a:stretch>
          </a:blipFill>
        </p:spPr>
        <p:txBody>
          <a:bodyPr/>
          <a:lstStyle/>
          <a:p>
            <a:endParaRPr lang="en-US"/>
          </a:p>
        </p:txBody>
      </p:sp>
      <p:sp>
        <p:nvSpPr>
          <p:cNvPr id="3" name="AutoShape 3"/>
          <p:cNvSpPr/>
          <p:nvPr/>
        </p:nvSpPr>
        <p:spPr>
          <a:xfrm rot="1008">
            <a:off x="1028698" y="3853707"/>
            <a:ext cx="16230601" cy="0"/>
          </a:xfrm>
          <a:prstGeom prst="line">
            <a:avLst/>
          </a:prstGeom>
          <a:ln w="9525" cap="flat">
            <a:solidFill>
              <a:srgbClr val="000000"/>
            </a:solidFill>
            <a:prstDash val="solid"/>
            <a:headEnd type="none" w="sm" len="sm"/>
            <a:tailEnd type="none" w="sm" len="sm"/>
          </a:ln>
        </p:spPr>
        <p:txBody>
          <a:bodyPr/>
          <a:lstStyle/>
          <a:p>
            <a:endParaRPr lang="en-US"/>
          </a:p>
        </p:txBody>
      </p:sp>
      <p:graphicFrame>
        <p:nvGraphicFramePr>
          <p:cNvPr id="4" name="Table 4"/>
          <p:cNvGraphicFramePr>
            <a:graphicFrameLocks noGrp="1"/>
          </p:cNvGraphicFramePr>
          <p:nvPr/>
        </p:nvGraphicFramePr>
        <p:xfrm>
          <a:off x="1028697" y="4897539"/>
          <a:ext cx="16230603" cy="4360761"/>
        </p:xfrm>
        <a:graphic>
          <a:graphicData uri="http://schemas.openxmlformats.org/drawingml/2006/table">
            <a:tbl>
              <a:tblPr/>
              <a:tblGrid>
                <a:gridCol w="8115301">
                  <a:extLst>
                    <a:ext uri="{9D8B030D-6E8A-4147-A177-3AD203B41FA5}">
                      <a16:colId xmlns:a16="http://schemas.microsoft.com/office/drawing/2014/main" val="20000"/>
                    </a:ext>
                  </a:extLst>
                </a:gridCol>
                <a:gridCol w="8115301">
                  <a:extLst>
                    <a:ext uri="{9D8B030D-6E8A-4147-A177-3AD203B41FA5}">
                      <a16:colId xmlns:a16="http://schemas.microsoft.com/office/drawing/2014/main" val="20001"/>
                    </a:ext>
                  </a:extLst>
                </a:gridCol>
              </a:tblGrid>
              <a:tr h="4360761">
                <a:tc>
                  <a:txBody>
                    <a:bodyPr/>
                    <a:lstStyle/>
                    <a:p>
                      <a:pPr algn="ctr">
                        <a:lnSpc>
                          <a:spcPts val="4200"/>
                        </a:lnSpc>
                        <a:defRPr/>
                      </a:pPr>
                      <a:r>
                        <a:rPr lang="en-US" sz="3000" b="1">
                          <a:solidFill>
                            <a:srgbClr val="000000"/>
                          </a:solidFill>
                          <a:latin typeface="Cabin Medium"/>
                          <a:ea typeface="Cabin Medium"/>
                          <a:cs typeface="Cabin Medium"/>
                          <a:sym typeface="Cabin Medium"/>
                        </a:rPr>
                        <a:t>Các Vấn đề lý luận và Phương pháp luận</a:t>
                      </a:r>
                      <a:endParaRPr lang="en-US" sz="1100"/>
                    </a:p>
                    <a:p>
                      <a:pPr algn="ctr">
                        <a:lnSpc>
                          <a:spcPts val="4200"/>
                        </a:lnSpc>
                      </a:pPr>
                      <a:endParaRPr lang="en-US" sz="1100"/>
                    </a:p>
                    <a:p>
                      <a:pPr algn="ctr">
                        <a:lnSpc>
                          <a:spcPts val="3220"/>
                        </a:lnSpc>
                      </a:pPr>
                      <a:r>
                        <a:rPr lang="en-US" sz="2300">
                          <a:solidFill>
                            <a:srgbClr val="000000"/>
                          </a:solidFill>
                          <a:latin typeface="Cabin"/>
                          <a:ea typeface="Cabin"/>
                          <a:cs typeface="Cabin"/>
                          <a:sym typeface="Cabin"/>
                        </a:rPr>
                        <a:t>Liệt kê các đề xuất sẽ giúp giải quyết các vấn đề</a:t>
                      </a:r>
                    </a:p>
                    <a:p>
                      <a:pPr algn="ctr">
                        <a:lnSpc>
                          <a:spcPts val="3220"/>
                        </a:lnSpc>
                      </a:pPr>
                      <a:r>
                        <a:rPr lang="en-US" sz="2300">
                          <a:solidFill>
                            <a:srgbClr val="000000"/>
                          </a:solidFill>
                          <a:latin typeface="Cabin"/>
                          <a:ea typeface="Cabin"/>
                          <a:cs typeface="Cabin"/>
                          <a:sym typeface="Cabin"/>
                        </a:rPr>
                        <a:t>phát sinh từ nghiên cứu của bạn.</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6956A"/>
                    </a:solidFill>
                  </a:tcPr>
                </a:tc>
                <a:tc>
                  <a:txBody>
                    <a:bodyPr/>
                    <a:lstStyle/>
                    <a:p>
                      <a:pPr algn="ctr">
                        <a:lnSpc>
                          <a:spcPts val="4200"/>
                        </a:lnSpc>
                        <a:defRPr/>
                      </a:pPr>
                      <a:r>
                        <a:rPr lang="en-US" sz="3000" b="1">
                          <a:solidFill>
                            <a:srgbClr val="000000"/>
                          </a:solidFill>
                          <a:latin typeface="Cabin Medium"/>
                          <a:ea typeface="Cabin Medium"/>
                          <a:cs typeface="Cabin Medium"/>
                          <a:sym typeface="Cabin Medium"/>
                        </a:rPr>
                        <a:t>Ứng dụng Thực tế</a:t>
                      </a:r>
                      <a:endParaRPr lang="en-US" sz="1100"/>
                    </a:p>
                    <a:p>
                      <a:pPr algn="ctr">
                        <a:lnSpc>
                          <a:spcPts val="4200"/>
                        </a:lnSpc>
                      </a:pPr>
                      <a:endParaRPr lang="en-US" sz="1100"/>
                    </a:p>
                    <a:p>
                      <a:pPr algn="ctr">
                        <a:lnSpc>
                          <a:spcPts val="3220"/>
                        </a:lnSpc>
                      </a:pPr>
                      <a:r>
                        <a:rPr lang="en-US" sz="2300">
                          <a:solidFill>
                            <a:srgbClr val="000000"/>
                          </a:solidFill>
                          <a:latin typeface="Cabin"/>
                          <a:ea typeface="Cabin"/>
                          <a:cs typeface="Cabin"/>
                          <a:sym typeface="Cabin"/>
                        </a:rPr>
                        <a:t>Liệt kê các đề xuất sẽ giúp giải quyết các vấn đề</a:t>
                      </a:r>
                    </a:p>
                    <a:p>
                      <a:pPr algn="ctr">
                        <a:lnSpc>
                          <a:spcPts val="3220"/>
                        </a:lnSpc>
                      </a:pPr>
                      <a:r>
                        <a:rPr lang="en-US" sz="2300">
                          <a:solidFill>
                            <a:srgbClr val="000000"/>
                          </a:solidFill>
                          <a:latin typeface="Cabin"/>
                          <a:ea typeface="Cabin"/>
                          <a:cs typeface="Cabin"/>
                          <a:sym typeface="Cabin"/>
                        </a:rPr>
                        <a:t>phát sinh từ nghiên cứu của bạn.</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0D2EF"/>
                    </a:solidFill>
                  </a:tcPr>
                </a:tc>
                <a:extLst>
                  <a:ext uri="{0D108BD9-81ED-4DB2-BD59-A6C34878D82A}">
                    <a16:rowId xmlns:a16="http://schemas.microsoft.com/office/drawing/2014/main" val="10000"/>
                  </a:ext>
                </a:extLst>
              </a:tr>
            </a:tbl>
          </a:graphicData>
        </a:graphic>
      </p:graphicFrame>
      <p:sp>
        <p:nvSpPr>
          <p:cNvPr id="5" name="TextBox 5"/>
          <p:cNvSpPr txBox="1"/>
          <p:nvPr/>
        </p:nvSpPr>
        <p:spPr>
          <a:xfrm>
            <a:off x="1028700" y="1028700"/>
            <a:ext cx="8115300" cy="1943100"/>
          </a:xfrm>
          <a:prstGeom prst="rect">
            <a:avLst/>
          </a:prstGeom>
        </p:spPr>
        <p:txBody>
          <a:bodyPr lIns="0" tIns="0" rIns="0" bIns="0" rtlCol="0" anchor="t">
            <a:spAutoFit/>
          </a:bodyPr>
          <a:lstStyle/>
          <a:p>
            <a:pPr algn="l">
              <a:lnSpc>
                <a:spcPts val="7650"/>
              </a:lnSpc>
              <a:spcBef>
                <a:spcPct val="0"/>
              </a:spcBef>
            </a:pPr>
            <a:r>
              <a:rPr lang="en-US" sz="6375" b="1">
                <a:solidFill>
                  <a:srgbClr val="000000"/>
                </a:solidFill>
                <a:latin typeface="Cabin Medium"/>
                <a:ea typeface="Cabin Medium"/>
                <a:cs typeface="Cabin Medium"/>
                <a:sym typeface="Cabin Medium"/>
              </a:rPr>
              <a:t>Đề xuất và</a:t>
            </a:r>
          </a:p>
          <a:p>
            <a:pPr algn="l">
              <a:lnSpc>
                <a:spcPts val="7650"/>
              </a:lnSpc>
              <a:spcBef>
                <a:spcPct val="0"/>
              </a:spcBef>
            </a:pPr>
            <a:r>
              <a:rPr lang="en-US" sz="6375" b="1">
                <a:solidFill>
                  <a:srgbClr val="000000"/>
                </a:solidFill>
                <a:latin typeface="Cabin Medium"/>
                <a:ea typeface="Cabin Medium"/>
                <a:cs typeface="Cabin Medium"/>
                <a:sym typeface="Cabin Medium"/>
              </a:rPr>
              <a:t>Ứng dụng</a:t>
            </a:r>
          </a:p>
        </p:txBody>
      </p:sp>
      <p:sp>
        <p:nvSpPr>
          <p:cNvPr id="6" name="TextBox 6"/>
          <p:cNvSpPr txBox="1"/>
          <p:nvPr/>
        </p:nvSpPr>
        <p:spPr>
          <a:xfrm>
            <a:off x="14022973" y="1735137"/>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194878">
            <a:off x="-1299255" y="-3855503"/>
            <a:ext cx="14212134" cy="14034482"/>
          </a:xfrm>
          <a:custGeom>
            <a:avLst/>
            <a:gdLst/>
            <a:ahLst/>
            <a:cxnLst/>
            <a:rect l="l" t="t" r="r" b="b"/>
            <a:pathLst>
              <a:path w="14212134" h="14034482">
                <a:moveTo>
                  <a:pt x="0" y="0"/>
                </a:moveTo>
                <a:lnTo>
                  <a:pt x="14212134" y="0"/>
                </a:lnTo>
                <a:lnTo>
                  <a:pt x="14212134" y="14034482"/>
                </a:lnTo>
                <a:lnTo>
                  <a:pt x="0" y="1403448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91467" y="7451676"/>
            <a:ext cx="7506486" cy="2221230"/>
            <a:chOff x="0" y="0"/>
            <a:chExt cx="5663001" cy="1675728"/>
          </a:xfrm>
        </p:grpSpPr>
        <p:sp>
          <p:nvSpPr>
            <p:cNvPr id="4" name="Freeform 4"/>
            <p:cNvSpPr/>
            <p:nvPr/>
          </p:nvSpPr>
          <p:spPr>
            <a:xfrm>
              <a:off x="0" y="0"/>
              <a:ext cx="5663001" cy="1675728"/>
            </a:xfrm>
            <a:custGeom>
              <a:avLst/>
              <a:gdLst/>
              <a:ahLst/>
              <a:cxnLst/>
              <a:rect l="l" t="t" r="r" b="b"/>
              <a:pathLst>
                <a:path w="5663001" h="1675728">
                  <a:moveTo>
                    <a:pt x="30941" y="0"/>
                  </a:moveTo>
                  <a:lnTo>
                    <a:pt x="5632060" y="0"/>
                  </a:lnTo>
                  <a:cubicBezTo>
                    <a:pt x="5649148" y="0"/>
                    <a:pt x="5663001" y="13853"/>
                    <a:pt x="5663001" y="30941"/>
                  </a:cubicBezTo>
                  <a:lnTo>
                    <a:pt x="5663001" y="1644787"/>
                  </a:lnTo>
                  <a:cubicBezTo>
                    <a:pt x="5663001" y="1652993"/>
                    <a:pt x="5659741" y="1660863"/>
                    <a:pt x="5653939" y="1666666"/>
                  </a:cubicBezTo>
                  <a:cubicBezTo>
                    <a:pt x="5648136" y="1672468"/>
                    <a:pt x="5640266" y="1675728"/>
                    <a:pt x="5632060" y="1675728"/>
                  </a:cubicBezTo>
                  <a:lnTo>
                    <a:pt x="30941" y="1675728"/>
                  </a:lnTo>
                  <a:cubicBezTo>
                    <a:pt x="22735" y="1675728"/>
                    <a:pt x="14865" y="1672468"/>
                    <a:pt x="9062" y="1666666"/>
                  </a:cubicBezTo>
                  <a:cubicBezTo>
                    <a:pt x="3260" y="1660863"/>
                    <a:pt x="0" y="1652993"/>
                    <a:pt x="0" y="1644787"/>
                  </a:cubicBezTo>
                  <a:lnTo>
                    <a:pt x="0" y="30941"/>
                  </a:lnTo>
                  <a:cubicBezTo>
                    <a:pt x="0" y="22735"/>
                    <a:pt x="3260" y="14865"/>
                    <a:pt x="9062" y="9062"/>
                  </a:cubicBezTo>
                  <a:cubicBezTo>
                    <a:pt x="14865" y="3260"/>
                    <a:pt x="22735" y="0"/>
                    <a:pt x="30941" y="0"/>
                  </a:cubicBezTo>
                  <a:close/>
                </a:path>
              </a:pathLst>
            </a:custGeom>
            <a:solidFill>
              <a:srgbClr val="E0D2EF"/>
            </a:solidFill>
            <a:ln cap="rnd">
              <a:noFill/>
              <a:prstDash val="sysDot"/>
              <a:round/>
            </a:ln>
          </p:spPr>
          <p:txBody>
            <a:bodyPr/>
            <a:lstStyle/>
            <a:p>
              <a:endParaRPr lang="en-US"/>
            </a:p>
          </p:txBody>
        </p:sp>
        <p:sp>
          <p:nvSpPr>
            <p:cNvPr id="5" name="TextBox 5"/>
            <p:cNvSpPr txBox="1"/>
            <p:nvPr/>
          </p:nvSpPr>
          <p:spPr>
            <a:xfrm>
              <a:off x="0" y="-28575"/>
              <a:ext cx="5663001" cy="1704303"/>
            </a:xfrm>
            <a:prstGeom prst="rect">
              <a:avLst/>
            </a:prstGeom>
          </p:spPr>
          <p:txBody>
            <a:bodyPr lIns="254000" tIns="254000" rIns="254000" bIns="254000" rtlCol="0" anchor="ctr"/>
            <a:lstStyle/>
            <a:p>
              <a:pPr algn="just">
                <a:lnSpc>
                  <a:spcPts val="2380"/>
                </a:lnSpc>
              </a:pPr>
              <a:r>
                <a:rPr lang="en-US" sz="1700">
                  <a:solidFill>
                    <a:srgbClr val="000000"/>
                  </a:solidFill>
                  <a:latin typeface="Cabin"/>
                  <a:ea typeface="Cabin"/>
                  <a:cs typeface="Cabin"/>
                  <a:sym typeface="Cabin"/>
                </a:rPr>
                <a:t>Sử dụng các liên kết để đi đến các tài liệu nghiên cứu được nhắc đến trong bản thuyết trình bảo vệ luận văn.</a:t>
              </a:r>
            </a:p>
            <a:p>
              <a:pPr algn="just">
                <a:lnSpc>
                  <a:spcPts val="2380"/>
                </a:lnSpc>
              </a:pPr>
              <a:endParaRPr lang="en-US" sz="1700">
                <a:solidFill>
                  <a:srgbClr val="000000"/>
                </a:solidFill>
                <a:latin typeface="Cabin"/>
                <a:ea typeface="Cabin"/>
                <a:cs typeface="Cabin"/>
                <a:sym typeface="Cabin"/>
              </a:endParaRPr>
            </a:p>
            <a:p>
              <a:pPr algn="just">
                <a:lnSpc>
                  <a:spcPts val="2380"/>
                </a:lnSpc>
              </a:pPr>
              <a:r>
                <a:rPr lang="en-US" sz="1700">
                  <a:solidFill>
                    <a:srgbClr val="000000"/>
                  </a:solidFill>
                  <a:latin typeface="Cabin"/>
                  <a:ea typeface="Cabin"/>
                  <a:cs typeface="Cabin"/>
                  <a:sym typeface="Cabin"/>
                </a:rPr>
                <a:t>Tô đoạn văn bản, nhấp vào biểu tượng liên kết xuất hiện trên đoạn văn bản đó và dán liên kết của tài liệu mà bạn muốn kết nối.</a:t>
              </a:r>
            </a:p>
          </p:txBody>
        </p:sp>
      </p:grpSp>
      <p:sp>
        <p:nvSpPr>
          <p:cNvPr id="6" name="AutoShape 6"/>
          <p:cNvSpPr/>
          <p:nvPr/>
        </p:nvSpPr>
        <p:spPr>
          <a:xfrm rot="1008">
            <a:off x="1028698" y="3793621"/>
            <a:ext cx="16230601" cy="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TextBox 7"/>
          <p:cNvSpPr txBox="1"/>
          <p:nvPr/>
        </p:nvSpPr>
        <p:spPr>
          <a:xfrm>
            <a:off x="1276580" y="5038914"/>
            <a:ext cx="6819953" cy="453549"/>
          </a:xfrm>
          <a:prstGeom prst="rect">
            <a:avLst/>
          </a:prstGeom>
        </p:spPr>
        <p:txBody>
          <a:bodyPr lIns="0" tIns="0" rIns="0" bIns="0" rtlCol="0" anchor="t">
            <a:spAutoFit/>
          </a:bodyPr>
          <a:lstStyle/>
          <a:p>
            <a:pPr marL="566738" lvl="1" indent="-283369" algn="l">
              <a:lnSpc>
                <a:spcPts val="3675"/>
              </a:lnSpc>
              <a:buFont typeface="Arial"/>
              <a:buChar char="•"/>
            </a:pPr>
            <a:r>
              <a:rPr lang="en-US" sz="2625">
                <a:solidFill>
                  <a:srgbClr val="000000"/>
                </a:solidFill>
                <a:latin typeface="Cabin"/>
                <a:ea typeface="Cabin"/>
                <a:cs typeface="Cabin"/>
                <a:sym typeface="Cabin"/>
              </a:rPr>
              <a:t>Liệt kê tài liệu tham khảo của bạn ở đây</a:t>
            </a:r>
          </a:p>
        </p:txBody>
      </p:sp>
      <p:sp>
        <p:nvSpPr>
          <p:cNvPr id="8" name="TextBox 8"/>
          <p:cNvSpPr txBox="1"/>
          <p:nvPr/>
        </p:nvSpPr>
        <p:spPr>
          <a:xfrm>
            <a:off x="1276580" y="6423514"/>
            <a:ext cx="6819953" cy="453549"/>
          </a:xfrm>
          <a:prstGeom prst="rect">
            <a:avLst/>
          </a:prstGeom>
        </p:spPr>
        <p:txBody>
          <a:bodyPr lIns="0" tIns="0" rIns="0" bIns="0" rtlCol="0" anchor="t">
            <a:spAutoFit/>
          </a:bodyPr>
          <a:lstStyle/>
          <a:p>
            <a:pPr marL="566738" lvl="1" indent="-283369" algn="l">
              <a:lnSpc>
                <a:spcPts val="3675"/>
              </a:lnSpc>
              <a:buFont typeface="Arial"/>
              <a:buChar char="•"/>
            </a:pPr>
            <a:r>
              <a:rPr lang="en-US" sz="2625">
                <a:solidFill>
                  <a:srgbClr val="000000"/>
                </a:solidFill>
                <a:latin typeface="Cabin"/>
                <a:ea typeface="Cabin"/>
                <a:cs typeface="Cabin"/>
                <a:sym typeface="Cabin"/>
              </a:rPr>
              <a:t>Liệt kê tài liệu tham khảo của bạn ở đây</a:t>
            </a:r>
          </a:p>
        </p:txBody>
      </p:sp>
      <p:sp>
        <p:nvSpPr>
          <p:cNvPr id="9" name="TextBox 9"/>
          <p:cNvSpPr txBox="1"/>
          <p:nvPr/>
        </p:nvSpPr>
        <p:spPr>
          <a:xfrm>
            <a:off x="10191467" y="5038914"/>
            <a:ext cx="6819953" cy="453549"/>
          </a:xfrm>
          <a:prstGeom prst="rect">
            <a:avLst/>
          </a:prstGeom>
        </p:spPr>
        <p:txBody>
          <a:bodyPr lIns="0" tIns="0" rIns="0" bIns="0" rtlCol="0" anchor="t">
            <a:spAutoFit/>
          </a:bodyPr>
          <a:lstStyle/>
          <a:p>
            <a:pPr marL="566738" lvl="1" indent="-283369" algn="l">
              <a:lnSpc>
                <a:spcPts val="3675"/>
              </a:lnSpc>
              <a:buFont typeface="Arial"/>
              <a:buChar char="•"/>
            </a:pPr>
            <a:r>
              <a:rPr lang="en-US" sz="2625">
                <a:solidFill>
                  <a:srgbClr val="000000"/>
                </a:solidFill>
                <a:latin typeface="Cabin"/>
                <a:ea typeface="Cabin"/>
                <a:cs typeface="Cabin"/>
                <a:sym typeface="Cabin"/>
              </a:rPr>
              <a:t>Liệt kê tài liệu tham khảo của bạn ở đây</a:t>
            </a:r>
          </a:p>
        </p:txBody>
      </p:sp>
      <p:sp>
        <p:nvSpPr>
          <p:cNvPr id="10" name="TextBox 10"/>
          <p:cNvSpPr txBox="1"/>
          <p:nvPr/>
        </p:nvSpPr>
        <p:spPr>
          <a:xfrm>
            <a:off x="1276580" y="7808114"/>
            <a:ext cx="6819953" cy="453549"/>
          </a:xfrm>
          <a:prstGeom prst="rect">
            <a:avLst/>
          </a:prstGeom>
        </p:spPr>
        <p:txBody>
          <a:bodyPr lIns="0" tIns="0" rIns="0" bIns="0" rtlCol="0" anchor="t">
            <a:spAutoFit/>
          </a:bodyPr>
          <a:lstStyle/>
          <a:p>
            <a:pPr marL="566738" lvl="1" indent="-283369" algn="l">
              <a:lnSpc>
                <a:spcPts val="3675"/>
              </a:lnSpc>
              <a:buFont typeface="Arial"/>
              <a:buChar char="•"/>
            </a:pPr>
            <a:r>
              <a:rPr lang="en-US" sz="2625">
                <a:solidFill>
                  <a:srgbClr val="000000"/>
                </a:solidFill>
                <a:latin typeface="Cabin"/>
                <a:ea typeface="Cabin"/>
                <a:cs typeface="Cabin"/>
                <a:sym typeface="Cabin"/>
              </a:rPr>
              <a:t>Liệt kê tài liệu tham khảo của bạn ở đây</a:t>
            </a:r>
          </a:p>
        </p:txBody>
      </p:sp>
      <p:sp>
        <p:nvSpPr>
          <p:cNvPr id="11" name="TextBox 11"/>
          <p:cNvSpPr txBox="1"/>
          <p:nvPr/>
        </p:nvSpPr>
        <p:spPr>
          <a:xfrm>
            <a:off x="10191467" y="6423514"/>
            <a:ext cx="6819953" cy="453549"/>
          </a:xfrm>
          <a:prstGeom prst="rect">
            <a:avLst/>
          </a:prstGeom>
        </p:spPr>
        <p:txBody>
          <a:bodyPr lIns="0" tIns="0" rIns="0" bIns="0" rtlCol="0" anchor="t">
            <a:spAutoFit/>
          </a:bodyPr>
          <a:lstStyle/>
          <a:p>
            <a:pPr marL="566738" lvl="1" indent="-283369" algn="l">
              <a:lnSpc>
                <a:spcPts val="3675"/>
              </a:lnSpc>
              <a:buFont typeface="Arial"/>
              <a:buChar char="•"/>
            </a:pPr>
            <a:r>
              <a:rPr lang="en-US" sz="2625">
                <a:solidFill>
                  <a:srgbClr val="000000"/>
                </a:solidFill>
                <a:latin typeface="Cabin"/>
                <a:ea typeface="Cabin"/>
                <a:cs typeface="Cabin"/>
                <a:sym typeface="Cabin"/>
              </a:rPr>
              <a:t>Liệt kê tài liệu tham khảo của bạn ở đây</a:t>
            </a:r>
          </a:p>
        </p:txBody>
      </p:sp>
      <p:sp>
        <p:nvSpPr>
          <p:cNvPr id="12" name="TextBox 12"/>
          <p:cNvSpPr txBox="1"/>
          <p:nvPr/>
        </p:nvSpPr>
        <p:spPr>
          <a:xfrm>
            <a:off x="1276580" y="1138627"/>
            <a:ext cx="7976732" cy="1066800"/>
          </a:xfrm>
          <a:prstGeom prst="rect">
            <a:avLst/>
          </a:prstGeom>
        </p:spPr>
        <p:txBody>
          <a:bodyPr lIns="0" tIns="0" rIns="0" bIns="0" rtlCol="0" anchor="t">
            <a:spAutoFit/>
          </a:bodyPr>
          <a:lstStyle/>
          <a:p>
            <a:pPr algn="l">
              <a:lnSpc>
                <a:spcPts val="8460"/>
              </a:lnSpc>
              <a:spcBef>
                <a:spcPct val="0"/>
              </a:spcBef>
            </a:pPr>
            <a:r>
              <a:rPr lang="en-US" sz="7050" b="1">
                <a:solidFill>
                  <a:srgbClr val="000000"/>
                </a:solidFill>
                <a:latin typeface="Cabin Medium"/>
                <a:ea typeface="Cabin Medium"/>
                <a:cs typeface="Cabin Medium"/>
                <a:sym typeface="Cabin Medium"/>
              </a:rPr>
              <a:t>Tài liệu Tham khảo</a:t>
            </a:r>
          </a:p>
        </p:txBody>
      </p:sp>
      <p:sp>
        <p:nvSpPr>
          <p:cNvPr id="13" name="TextBox 13"/>
          <p:cNvSpPr txBox="1"/>
          <p:nvPr/>
        </p:nvSpPr>
        <p:spPr>
          <a:xfrm>
            <a:off x="13775094" y="1616465"/>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a:off x="1028699" y="2499090"/>
            <a:ext cx="16230600" cy="4947084"/>
          </a:xfrm>
          <a:prstGeom prst="rect">
            <a:avLst/>
          </a:prstGeom>
          <a:solidFill>
            <a:srgbClr val="E0D2EF"/>
          </a:solidFill>
        </p:spPr>
        <p:txBody>
          <a:bodyPr/>
          <a:lstStyle/>
          <a:p>
            <a:endParaRPr lang="en-US"/>
          </a:p>
        </p:txBody>
      </p:sp>
      <p:grpSp>
        <p:nvGrpSpPr>
          <p:cNvPr id="3" name="Group 3"/>
          <p:cNvGrpSpPr>
            <a:grpSpLocks noChangeAspect="1"/>
          </p:cNvGrpSpPr>
          <p:nvPr/>
        </p:nvGrpSpPr>
        <p:grpSpPr>
          <a:xfrm>
            <a:off x="3667158" y="2999026"/>
            <a:ext cx="1165184" cy="116517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25000" b="-25000"/>
              </a:stretch>
            </a:blipFill>
          </p:spPr>
          <p:txBody>
            <a:bodyPr/>
            <a:lstStyle/>
            <a:p>
              <a:endParaRPr lang="en-US"/>
            </a:p>
          </p:txBody>
        </p:sp>
      </p:grpSp>
      <p:grpSp>
        <p:nvGrpSpPr>
          <p:cNvPr id="5" name="Group 5"/>
          <p:cNvGrpSpPr/>
          <p:nvPr/>
        </p:nvGrpSpPr>
        <p:grpSpPr>
          <a:xfrm>
            <a:off x="9267939" y="4447094"/>
            <a:ext cx="2506383" cy="1811641"/>
            <a:chOff x="0" y="0"/>
            <a:chExt cx="1035847" cy="748722"/>
          </a:xfrm>
        </p:grpSpPr>
        <p:sp>
          <p:nvSpPr>
            <p:cNvPr id="6" name="Freeform 6"/>
            <p:cNvSpPr/>
            <p:nvPr/>
          </p:nvSpPr>
          <p:spPr>
            <a:xfrm>
              <a:off x="0" y="0"/>
              <a:ext cx="1035847" cy="748722"/>
            </a:xfrm>
            <a:custGeom>
              <a:avLst/>
              <a:gdLst/>
              <a:ahLst/>
              <a:cxnLst/>
              <a:rect l="l" t="t" r="r" b="b"/>
              <a:pathLst>
                <a:path w="1035847" h="748722">
                  <a:moveTo>
                    <a:pt x="0" y="0"/>
                  </a:moveTo>
                  <a:lnTo>
                    <a:pt x="1035847" y="0"/>
                  </a:lnTo>
                  <a:lnTo>
                    <a:pt x="1035847" y="748722"/>
                  </a:lnTo>
                  <a:lnTo>
                    <a:pt x="0" y="748722"/>
                  </a:lnTo>
                  <a:close/>
                </a:path>
              </a:pathLst>
            </a:custGeom>
            <a:solidFill>
              <a:srgbClr val="F6956A"/>
            </a:solidFill>
          </p:spPr>
          <p:txBody>
            <a:bodyPr/>
            <a:lstStyle/>
            <a:p>
              <a:endParaRPr lang="en-US"/>
            </a:p>
          </p:txBody>
        </p:sp>
        <p:sp>
          <p:nvSpPr>
            <p:cNvPr id="7" name="TextBox 7"/>
            <p:cNvSpPr txBox="1"/>
            <p:nvPr/>
          </p:nvSpPr>
          <p:spPr>
            <a:xfrm>
              <a:off x="0" y="-28575"/>
              <a:ext cx="1035847" cy="777297"/>
            </a:xfrm>
            <a:prstGeom prst="rect">
              <a:avLst/>
            </a:prstGeom>
          </p:spPr>
          <p:txBody>
            <a:bodyPr lIns="50800" tIns="50800" rIns="50800" bIns="50800" rtlCol="0" anchor="ctr"/>
            <a:lstStyle/>
            <a:p>
              <a:pPr algn="ctr">
                <a:lnSpc>
                  <a:spcPts val="1960"/>
                </a:lnSpc>
              </a:pPr>
              <a:r>
                <a:rPr lang="en-US" sz="1400">
                  <a:solidFill>
                    <a:srgbClr val="000000"/>
                  </a:solidFill>
                  <a:latin typeface="Cabin"/>
                  <a:ea typeface="Cabin"/>
                  <a:cs typeface="Cabin"/>
                  <a:sym typeface="Cabin"/>
                </a:rPr>
                <a:t>Viết ghi chú ở đây</a:t>
              </a:r>
            </a:p>
          </p:txBody>
        </p:sp>
      </p:grpSp>
      <p:grpSp>
        <p:nvGrpSpPr>
          <p:cNvPr id="8" name="Group 8"/>
          <p:cNvGrpSpPr>
            <a:grpSpLocks noChangeAspect="1"/>
          </p:cNvGrpSpPr>
          <p:nvPr/>
        </p:nvGrpSpPr>
        <p:grpSpPr>
          <a:xfrm>
            <a:off x="9993145" y="3919111"/>
            <a:ext cx="1053525" cy="1053521"/>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9364" t="-16136" r="-17728" b="-89504"/>
              </a:stretch>
            </a:blipFill>
          </p:spPr>
          <p:txBody>
            <a:bodyPr/>
            <a:lstStyle/>
            <a:p>
              <a:endParaRPr lang="en-US"/>
            </a:p>
          </p:txBody>
        </p:sp>
      </p:grpSp>
      <p:grpSp>
        <p:nvGrpSpPr>
          <p:cNvPr id="10" name="Group 10"/>
          <p:cNvGrpSpPr/>
          <p:nvPr/>
        </p:nvGrpSpPr>
        <p:grpSpPr>
          <a:xfrm>
            <a:off x="12656474" y="4447094"/>
            <a:ext cx="1966688" cy="196668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BF5"/>
            </a:solidFill>
          </p:spPr>
          <p:txBody>
            <a:bodyPr/>
            <a:lstStyle/>
            <a:p>
              <a:endParaRPr lang="en-US"/>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960"/>
                </a:lnSpc>
              </a:pPr>
              <a:r>
                <a:rPr lang="en-US" sz="1400">
                  <a:solidFill>
                    <a:srgbClr val="000000"/>
                  </a:solidFill>
                  <a:latin typeface="Cabin"/>
                  <a:ea typeface="Cabin"/>
                  <a:cs typeface="Cabin"/>
                  <a:sym typeface="Cabin"/>
                </a:rPr>
                <a:t>Viết ghi chú</a:t>
              </a:r>
            </a:p>
            <a:p>
              <a:pPr algn="ctr">
                <a:lnSpc>
                  <a:spcPts val="1960"/>
                </a:lnSpc>
              </a:pPr>
              <a:r>
                <a:rPr lang="en-US" sz="1400">
                  <a:solidFill>
                    <a:srgbClr val="000000"/>
                  </a:solidFill>
                  <a:latin typeface="Cabin"/>
                  <a:ea typeface="Cabin"/>
                  <a:cs typeface="Cabin"/>
                  <a:sym typeface="Cabin"/>
                </a:rPr>
                <a:t>ở đây</a:t>
              </a:r>
            </a:p>
          </p:txBody>
        </p:sp>
      </p:grpSp>
      <p:grpSp>
        <p:nvGrpSpPr>
          <p:cNvPr id="13" name="Group 13"/>
          <p:cNvGrpSpPr/>
          <p:nvPr/>
        </p:nvGrpSpPr>
        <p:grpSpPr>
          <a:xfrm>
            <a:off x="1542920" y="2999026"/>
            <a:ext cx="1840170" cy="184017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6956A"/>
            </a:solidFill>
          </p:spPr>
          <p:txBody>
            <a:bodyPr/>
            <a:lstStyle/>
            <a:p>
              <a:endParaRPr lang="en-US"/>
            </a:p>
          </p:txBody>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60"/>
                </a:lnSpc>
              </a:pPr>
              <a:r>
                <a:rPr lang="en-US" sz="1400">
                  <a:solidFill>
                    <a:srgbClr val="000000"/>
                  </a:solidFill>
                  <a:latin typeface="Cabin"/>
                  <a:ea typeface="Cabin"/>
                  <a:cs typeface="Cabin"/>
                  <a:sym typeface="Cabin"/>
                </a:rPr>
                <a:t>Sao chép một ghi chú, kéo vào bảng và viết các ý tưởng của bạn.</a:t>
              </a:r>
            </a:p>
          </p:txBody>
        </p:sp>
      </p:grpSp>
      <p:grpSp>
        <p:nvGrpSpPr>
          <p:cNvPr id="16" name="Group 16"/>
          <p:cNvGrpSpPr/>
          <p:nvPr/>
        </p:nvGrpSpPr>
        <p:grpSpPr>
          <a:xfrm>
            <a:off x="1542920" y="5106067"/>
            <a:ext cx="1840170" cy="184017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BF5"/>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r>
                <a:rPr lang="en-US" sz="1400">
                  <a:solidFill>
                    <a:srgbClr val="000000"/>
                  </a:solidFill>
                  <a:latin typeface="Cabin"/>
                  <a:ea typeface="Cabin"/>
                  <a:cs typeface="Cabin"/>
                  <a:sym typeface="Cabin"/>
                </a:rPr>
                <a:t>Sao chép một ghi chú, kéo vào bảng và viết các ý tưởng của bạn.</a:t>
              </a:r>
            </a:p>
          </p:txBody>
        </p:sp>
      </p:grpSp>
      <p:grpSp>
        <p:nvGrpSpPr>
          <p:cNvPr id="19" name="Group 19"/>
          <p:cNvGrpSpPr/>
          <p:nvPr/>
        </p:nvGrpSpPr>
        <p:grpSpPr>
          <a:xfrm>
            <a:off x="1028699" y="8279027"/>
            <a:ext cx="16230600" cy="1115197"/>
            <a:chOff x="0" y="0"/>
            <a:chExt cx="12244598" cy="841321"/>
          </a:xfrm>
        </p:grpSpPr>
        <p:sp>
          <p:nvSpPr>
            <p:cNvPr id="20" name="Freeform 20"/>
            <p:cNvSpPr/>
            <p:nvPr/>
          </p:nvSpPr>
          <p:spPr>
            <a:xfrm>
              <a:off x="0" y="0"/>
              <a:ext cx="12244598" cy="841321"/>
            </a:xfrm>
            <a:custGeom>
              <a:avLst/>
              <a:gdLst/>
              <a:ahLst/>
              <a:cxnLst/>
              <a:rect l="l" t="t" r="r" b="b"/>
              <a:pathLst>
                <a:path w="12244598" h="841321">
                  <a:moveTo>
                    <a:pt x="14310" y="0"/>
                  </a:moveTo>
                  <a:lnTo>
                    <a:pt x="12230288" y="0"/>
                  </a:lnTo>
                  <a:cubicBezTo>
                    <a:pt x="12234083" y="0"/>
                    <a:pt x="12237724" y="1508"/>
                    <a:pt x="12240407" y="4191"/>
                  </a:cubicBezTo>
                  <a:cubicBezTo>
                    <a:pt x="12243091" y="6875"/>
                    <a:pt x="12244598" y="10515"/>
                    <a:pt x="12244598" y="14310"/>
                  </a:cubicBezTo>
                  <a:lnTo>
                    <a:pt x="12244598" y="827011"/>
                  </a:lnTo>
                  <a:cubicBezTo>
                    <a:pt x="12244598" y="830806"/>
                    <a:pt x="12243091" y="834446"/>
                    <a:pt x="12240407" y="837130"/>
                  </a:cubicBezTo>
                  <a:cubicBezTo>
                    <a:pt x="12237724" y="839813"/>
                    <a:pt x="12234083" y="841321"/>
                    <a:pt x="12230288" y="841321"/>
                  </a:cubicBezTo>
                  <a:lnTo>
                    <a:pt x="14310" y="841321"/>
                  </a:lnTo>
                  <a:cubicBezTo>
                    <a:pt x="10515" y="841321"/>
                    <a:pt x="6875" y="839813"/>
                    <a:pt x="4191" y="837130"/>
                  </a:cubicBezTo>
                  <a:cubicBezTo>
                    <a:pt x="1508" y="834446"/>
                    <a:pt x="0" y="830806"/>
                    <a:pt x="0" y="827011"/>
                  </a:cubicBezTo>
                  <a:lnTo>
                    <a:pt x="0" y="14310"/>
                  </a:lnTo>
                  <a:cubicBezTo>
                    <a:pt x="0" y="10515"/>
                    <a:pt x="1508" y="6875"/>
                    <a:pt x="4191" y="4191"/>
                  </a:cubicBezTo>
                  <a:cubicBezTo>
                    <a:pt x="6875" y="1508"/>
                    <a:pt x="10515" y="0"/>
                    <a:pt x="14310" y="0"/>
                  </a:cubicBezTo>
                  <a:close/>
                </a:path>
              </a:pathLst>
            </a:custGeom>
            <a:solidFill>
              <a:srgbClr val="E0D2EF"/>
            </a:solidFill>
            <a:ln cap="rnd">
              <a:noFill/>
              <a:prstDash val="sysDot"/>
              <a:round/>
            </a:ln>
          </p:spPr>
          <p:txBody>
            <a:bodyPr/>
            <a:lstStyle/>
            <a:p>
              <a:endParaRPr lang="en-US"/>
            </a:p>
          </p:txBody>
        </p:sp>
        <p:sp>
          <p:nvSpPr>
            <p:cNvPr id="21" name="TextBox 21"/>
            <p:cNvSpPr txBox="1"/>
            <p:nvPr/>
          </p:nvSpPr>
          <p:spPr>
            <a:xfrm>
              <a:off x="0" y="-38100"/>
              <a:ext cx="12244598" cy="879421"/>
            </a:xfrm>
            <a:prstGeom prst="rect">
              <a:avLst/>
            </a:prstGeom>
          </p:spPr>
          <p:txBody>
            <a:bodyPr lIns="254000" tIns="254000" rIns="254000" bIns="254000" rtlCol="0" anchor="ctr"/>
            <a:lstStyle/>
            <a:p>
              <a:pPr algn="l">
                <a:lnSpc>
                  <a:spcPts val="2520"/>
                </a:lnSpc>
              </a:pPr>
              <a:r>
                <a:rPr lang="en-US" sz="1800" b="1">
                  <a:solidFill>
                    <a:srgbClr val="000000"/>
                  </a:solidFill>
                  <a:latin typeface="Cabin Medium"/>
                  <a:ea typeface="Cabin Medium"/>
                  <a:cs typeface="Cabin Medium"/>
                  <a:sym typeface="Cabin Medium"/>
                </a:rPr>
                <a:t>Mẹo: </a:t>
              </a:r>
              <a:r>
                <a:rPr lang="en-US" sz="1800">
                  <a:solidFill>
                    <a:srgbClr val="000000"/>
                  </a:solidFill>
                  <a:latin typeface="Cabin"/>
                  <a:ea typeface="Cabin"/>
                  <a:cs typeface="Cabin"/>
                  <a:sym typeface="Cabin"/>
                </a:rPr>
                <a:t>Cộng tác giúp cho quá trình làm việc nhóm trở nên dễ dàng hơn! Hãy nhấp "Chia sẻ" và mời các thành viên trong nhóm của bạn cùng điền vào đây. Sử dụng trang này để thêm các thông báo, động não hoặc các ý tưởng nhóm thú vị khác!</a:t>
              </a:r>
            </a:p>
          </p:txBody>
        </p:sp>
      </p:grpSp>
      <p:sp>
        <p:nvSpPr>
          <p:cNvPr id="22" name="TextBox 22"/>
          <p:cNvSpPr txBox="1"/>
          <p:nvPr/>
        </p:nvSpPr>
        <p:spPr>
          <a:xfrm>
            <a:off x="1028699" y="883251"/>
            <a:ext cx="6751955" cy="923925"/>
          </a:xfrm>
          <a:prstGeom prst="rect">
            <a:avLst/>
          </a:prstGeom>
        </p:spPr>
        <p:txBody>
          <a:bodyPr lIns="0" tIns="0" rIns="0" bIns="0" rtlCol="0" anchor="t">
            <a:spAutoFit/>
          </a:bodyPr>
          <a:lstStyle/>
          <a:p>
            <a:pPr algn="l">
              <a:lnSpc>
                <a:spcPts val="7200"/>
              </a:lnSpc>
              <a:spcBef>
                <a:spcPct val="0"/>
              </a:spcBef>
            </a:pPr>
            <a:r>
              <a:rPr lang="en-US" sz="6000" b="1">
                <a:solidFill>
                  <a:srgbClr val="000000"/>
                </a:solidFill>
                <a:latin typeface="Cabin Medium"/>
                <a:ea typeface="Cabin Medium"/>
                <a:cs typeface="Cabin Medium"/>
                <a:sym typeface="Cabin Medium"/>
              </a:rPr>
              <a:t>Trang Bảng trắng</a:t>
            </a:r>
          </a:p>
        </p:txBody>
      </p:sp>
      <p:sp>
        <p:nvSpPr>
          <p:cNvPr id="23" name="TextBox 23"/>
          <p:cNvSpPr txBox="1"/>
          <p:nvPr/>
        </p:nvSpPr>
        <p:spPr>
          <a:xfrm>
            <a:off x="14022972" y="1142013"/>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4" action="ppaction://hlinksldjump"/>
              </a:rPr>
              <a:t>Quay lại Trang Tổng quan</a:t>
            </a:r>
          </a:p>
        </p:txBody>
      </p:sp>
      <p:sp>
        <p:nvSpPr>
          <p:cNvPr id="24" name="AutoShape 24"/>
          <p:cNvSpPr/>
          <p:nvPr/>
        </p:nvSpPr>
        <p:spPr>
          <a:xfrm rot="1008">
            <a:off x="1028698" y="7857838"/>
            <a:ext cx="16230601"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25" name="Group 25"/>
          <p:cNvGrpSpPr>
            <a:grpSpLocks noChangeAspect="1"/>
          </p:cNvGrpSpPr>
          <p:nvPr/>
        </p:nvGrpSpPr>
        <p:grpSpPr>
          <a:xfrm>
            <a:off x="3667158" y="4390042"/>
            <a:ext cx="1165184" cy="1165179"/>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a:stretch>
            </a:blipFill>
          </p:spPr>
          <p:txBody>
            <a:bodyPr/>
            <a:lstStyle/>
            <a:p>
              <a:endParaRPr lang="en-US"/>
            </a:p>
          </p:txBody>
        </p:sp>
      </p:grpSp>
      <p:grpSp>
        <p:nvGrpSpPr>
          <p:cNvPr id="27" name="Group 27"/>
          <p:cNvGrpSpPr>
            <a:grpSpLocks noChangeAspect="1"/>
          </p:cNvGrpSpPr>
          <p:nvPr/>
        </p:nvGrpSpPr>
        <p:grpSpPr>
          <a:xfrm>
            <a:off x="3667158" y="5781058"/>
            <a:ext cx="1165184" cy="1165179"/>
            <a:chOff x="0" y="0"/>
            <a:chExt cx="6350000" cy="6349975"/>
          </a:xfrm>
        </p:grpSpPr>
        <p:sp>
          <p:nvSpPr>
            <p:cNvPr id="28" name="Freeform 2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9364" t="-16136" r="-17728" b="-89504"/>
              </a:stretch>
            </a:blipFill>
          </p:spPr>
          <p:txBody>
            <a:bodyPr/>
            <a:lstStyle/>
            <a:p>
              <a:endParaRPr lang="en-US"/>
            </a:p>
          </p:txBody>
        </p:sp>
      </p:grpSp>
      <p:grpSp>
        <p:nvGrpSpPr>
          <p:cNvPr id="29" name="Group 29"/>
          <p:cNvGrpSpPr>
            <a:grpSpLocks noChangeAspect="1"/>
          </p:cNvGrpSpPr>
          <p:nvPr/>
        </p:nvGrpSpPr>
        <p:grpSpPr>
          <a:xfrm>
            <a:off x="13111833" y="3919111"/>
            <a:ext cx="1055971" cy="1055967"/>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99" r="-24999"/>
              </a:stretch>
            </a:blipFill>
          </p:spPr>
          <p:txBody>
            <a:bodyPr/>
            <a:lstStyle/>
            <a:p>
              <a:endParaRPr 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1043786">
            <a:off x="-3756778" y="-1127135"/>
            <a:ext cx="10173187" cy="10147754"/>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1087552"/>
            <a:ext cx="3853289" cy="2954579"/>
            <a:chOff x="0" y="0"/>
            <a:chExt cx="2906977" cy="2228977"/>
          </a:xfrm>
        </p:grpSpPr>
        <p:sp>
          <p:nvSpPr>
            <p:cNvPr id="4" name="Freeform 4"/>
            <p:cNvSpPr/>
            <p:nvPr/>
          </p:nvSpPr>
          <p:spPr>
            <a:xfrm>
              <a:off x="0" y="0"/>
              <a:ext cx="2906977" cy="2228977"/>
            </a:xfrm>
            <a:custGeom>
              <a:avLst/>
              <a:gdLst/>
              <a:ahLst/>
              <a:cxnLst/>
              <a:rect l="l" t="t" r="r" b="b"/>
              <a:pathLst>
                <a:path w="2906977" h="2228977">
                  <a:moveTo>
                    <a:pt x="60275" y="0"/>
                  </a:moveTo>
                  <a:lnTo>
                    <a:pt x="2846702" y="0"/>
                  </a:lnTo>
                  <a:cubicBezTo>
                    <a:pt x="2879991" y="0"/>
                    <a:pt x="2906977" y="26986"/>
                    <a:pt x="2906977" y="60275"/>
                  </a:cubicBezTo>
                  <a:lnTo>
                    <a:pt x="2906977" y="2168702"/>
                  </a:lnTo>
                  <a:cubicBezTo>
                    <a:pt x="2906977" y="2201991"/>
                    <a:pt x="2879991" y="2228977"/>
                    <a:pt x="2846702" y="2228977"/>
                  </a:cubicBezTo>
                  <a:lnTo>
                    <a:pt x="60275" y="2228977"/>
                  </a:lnTo>
                  <a:cubicBezTo>
                    <a:pt x="26986" y="2228977"/>
                    <a:pt x="0" y="2201991"/>
                    <a:pt x="0" y="2168702"/>
                  </a:cubicBezTo>
                  <a:lnTo>
                    <a:pt x="0" y="60275"/>
                  </a:lnTo>
                  <a:cubicBezTo>
                    <a:pt x="0" y="26986"/>
                    <a:pt x="26986" y="0"/>
                    <a:pt x="60275" y="0"/>
                  </a:cubicBezTo>
                  <a:close/>
                </a:path>
              </a:pathLst>
            </a:custGeom>
            <a:solidFill>
              <a:srgbClr val="E0D2EF"/>
            </a:solidFill>
            <a:ln cap="rnd">
              <a:noFill/>
              <a:prstDash val="sysDot"/>
              <a:round/>
            </a:ln>
          </p:spPr>
          <p:txBody>
            <a:bodyPr/>
            <a:lstStyle/>
            <a:p>
              <a:endParaRPr lang="en-US"/>
            </a:p>
          </p:txBody>
        </p:sp>
        <p:sp>
          <p:nvSpPr>
            <p:cNvPr id="5" name="TextBox 5"/>
            <p:cNvSpPr txBox="1"/>
            <p:nvPr/>
          </p:nvSpPr>
          <p:spPr>
            <a:xfrm>
              <a:off x="0" y="-38100"/>
              <a:ext cx="2906977" cy="2267077"/>
            </a:xfrm>
            <a:prstGeom prst="rect">
              <a:avLst/>
            </a:prstGeom>
          </p:spPr>
          <p:txBody>
            <a:bodyPr lIns="254000" tIns="254000" rIns="254000" bIns="254000" rtlCol="0" anchor="ctr"/>
            <a:lstStyle/>
            <a:p>
              <a:pPr algn="l">
                <a:lnSpc>
                  <a:spcPts val="2520"/>
                </a:lnSpc>
              </a:pPr>
              <a:r>
                <a:rPr lang="en-US" sz="1800" b="1">
                  <a:solidFill>
                    <a:srgbClr val="000000"/>
                  </a:solidFill>
                  <a:latin typeface="Cabin Medium"/>
                  <a:ea typeface="Cabin Medium"/>
                  <a:cs typeface="Cabin Medium"/>
                  <a:sym typeface="Cabin Medium"/>
                </a:rPr>
                <a:t>Mẹo:</a:t>
              </a:r>
              <a:r>
                <a:rPr lang="en-US" sz="1800">
                  <a:solidFill>
                    <a:srgbClr val="000000"/>
                  </a:solidFill>
                  <a:latin typeface="Cabin"/>
                  <a:ea typeface="Cabin"/>
                  <a:cs typeface="Cabin"/>
                  <a:sym typeface="Cabin"/>
                </a:rPr>
                <a:t> Cộng tác giúp cho quá trình làm việc nhóm trở nên dễ dàng hơn! Hãy nhấp "Chia sẻ" và mời các thành viên trong nhóm của bạn cùng điền vào đây. Sử dụng trang này để thêm các thông báo, động não hoặc các ý tưởng nhóm thú vị khác!</a:t>
              </a:r>
            </a:p>
          </p:txBody>
        </p:sp>
      </p:grpSp>
      <p:sp>
        <p:nvSpPr>
          <p:cNvPr id="6" name="TextBox 6"/>
          <p:cNvSpPr txBox="1"/>
          <p:nvPr/>
        </p:nvSpPr>
        <p:spPr>
          <a:xfrm>
            <a:off x="1028700" y="8905240"/>
            <a:ext cx="3385685" cy="353060"/>
          </a:xfrm>
          <a:prstGeom prst="rect">
            <a:avLst/>
          </a:prstGeom>
        </p:spPr>
        <p:txBody>
          <a:bodyPr lIns="0" tIns="0" rIns="0" bIns="0" rtlCol="0" anchor="t">
            <a:spAutoFit/>
          </a:bodyPr>
          <a:lstStyle/>
          <a:p>
            <a:pPr algn="l">
              <a:lnSpc>
                <a:spcPts val="2859"/>
              </a:lnSpc>
            </a:pPr>
            <a:r>
              <a:rPr lang="en-US" sz="2199" u="sng">
                <a:solidFill>
                  <a:srgbClr val="000000"/>
                </a:solidFill>
                <a:latin typeface="Cabin"/>
                <a:ea typeface="Cabin"/>
                <a:cs typeface="Cabin"/>
                <a:sym typeface="Cabin"/>
                <a:hlinkClick r:id="rId3" action="ppaction://hlinksldjump"/>
              </a:rPr>
              <a:t>Quay lại Trang Tổng quan</a:t>
            </a:r>
          </a:p>
        </p:txBody>
      </p:sp>
      <p:grpSp>
        <p:nvGrpSpPr>
          <p:cNvPr id="7" name="Group 7"/>
          <p:cNvGrpSpPr/>
          <p:nvPr/>
        </p:nvGrpSpPr>
        <p:grpSpPr>
          <a:xfrm>
            <a:off x="8951335" y="4335680"/>
            <a:ext cx="3523234" cy="1500320"/>
            <a:chOff x="0" y="0"/>
            <a:chExt cx="812800" cy="346119"/>
          </a:xfrm>
        </p:grpSpPr>
        <p:sp>
          <p:nvSpPr>
            <p:cNvPr id="8" name="Freeform 8"/>
            <p:cNvSpPr/>
            <p:nvPr/>
          </p:nvSpPr>
          <p:spPr>
            <a:xfrm>
              <a:off x="0" y="0"/>
              <a:ext cx="812800" cy="346119"/>
            </a:xfrm>
            <a:custGeom>
              <a:avLst/>
              <a:gdLst/>
              <a:ahLst/>
              <a:cxnLst/>
              <a:rect l="l" t="t" r="r" b="b"/>
              <a:pathLst>
                <a:path w="812800" h="346119">
                  <a:moveTo>
                    <a:pt x="0" y="0"/>
                  </a:moveTo>
                  <a:lnTo>
                    <a:pt x="812800" y="0"/>
                  </a:lnTo>
                  <a:lnTo>
                    <a:pt x="812800" y="346119"/>
                  </a:lnTo>
                  <a:lnTo>
                    <a:pt x="0" y="346119"/>
                  </a:lnTo>
                  <a:close/>
                </a:path>
              </a:pathLst>
            </a:custGeom>
            <a:solidFill>
              <a:srgbClr val="F6956A"/>
            </a:solidFill>
          </p:spPr>
          <p:txBody>
            <a:bodyPr/>
            <a:lstStyle/>
            <a:p>
              <a:endParaRPr lang="en-US"/>
            </a:p>
          </p:txBody>
        </p:sp>
        <p:sp>
          <p:nvSpPr>
            <p:cNvPr id="9" name="TextBox 9"/>
            <p:cNvSpPr txBox="1"/>
            <p:nvPr/>
          </p:nvSpPr>
          <p:spPr>
            <a:xfrm>
              <a:off x="0" y="-38100"/>
              <a:ext cx="812800" cy="384219"/>
            </a:xfrm>
            <a:prstGeom prst="rect">
              <a:avLst/>
            </a:prstGeom>
          </p:spPr>
          <p:txBody>
            <a:bodyPr lIns="50800" tIns="50800" rIns="50800" bIns="50800" rtlCol="0" anchor="ctr"/>
            <a:lstStyle/>
            <a:p>
              <a:pPr algn="ctr">
                <a:lnSpc>
                  <a:spcPts val="3499"/>
                </a:lnSpc>
              </a:pPr>
              <a:r>
                <a:rPr lang="en-US" sz="2499">
                  <a:solidFill>
                    <a:srgbClr val="FEFBF5"/>
                  </a:solidFill>
                  <a:latin typeface="Cabin"/>
                  <a:ea typeface="Cabin"/>
                  <a:cs typeface="Cabin"/>
                  <a:sym typeface="Cabin"/>
                </a:rPr>
                <a:t>Thêm chủ đề chính</a:t>
              </a:r>
            </a:p>
          </p:txBody>
        </p:sp>
      </p:grpSp>
      <p:grpSp>
        <p:nvGrpSpPr>
          <p:cNvPr id="10" name="Group 10"/>
          <p:cNvGrpSpPr/>
          <p:nvPr/>
        </p:nvGrpSpPr>
        <p:grpSpPr>
          <a:xfrm>
            <a:off x="5947287" y="4540679"/>
            <a:ext cx="1981741" cy="1090322"/>
            <a:chOff x="0" y="0"/>
            <a:chExt cx="967898" cy="532522"/>
          </a:xfrm>
        </p:grpSpPr>
        <p:sp>
          <p:nvSpPr>
            <p:cNvPr id="11" name="Freeform 11"/>
            <p:cNvSpPr/>
            <p:nvPr/>
          </p:nvSpPr>
          <p:spPr>
            <a:xfrm>
              <a:off x="0" y="0"/>
              <a:ext cx="967898" cy="532522"/>
            </a:xfrm>
            <a:custGeom>
              <a:avLst/>
              <a:gdLst/>
              <a:ahLst/>
              <a:cxnLst/>
              <a:rect l="l" t="t" r="r" b="b"/>
              <a:pathLst>
                <a:path w="967898" h="532522">
                  <a:moveTo>
                    <a:pt x="0" y="0"/>
                  </a:moveTo>
                  <a:lnTo>
                    <a:pt x="967898" y="0"/>
                  </a:lnTo>
                  <a:lnTo>
                    <a:pt x="967898" y="532522"/>
                  </a:lnTo>
                  <a:lnTo>
                    <a:pt x="0" y="532522"/>
                  </a:lnTo>
                  <a:close/>
                </a:path>
              </a:pathLst>
            </a:custGeom>
            <a:solidFill>
              <a:srgbClr val="E0D2EF"/>
            </a:solidFill>
          </p:spPr>
          <p:txBody>
            <a:bodyPr/>
            <a:lstStyle/>
            <a:p>
              <a:endParaRPr lang="en-US"/>
            </a:p>
          </p:txBody>
        </p:sp>
        <p:sp>
          <p:nvSpPr>
            <p:cNvPr id="12" name="TextBox 12"/>
            <p:cNvSpPr txBox="1"/>
            <p:nvPr/>
          </p:nvSpPr>
          <p:spPr>
            <a:xfrm>
              <a:off x="0" y="-38100"/>
              <a:ext cx="967898" cy="57062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liên quan</a:t>
              </a:r>
            </a:p>
          </p:txBody>
        </p:sp>
      </p:grpSp>
      <p:grpSp>
        <p:nvGrpSpPr>
          <p:cNvPr id="13" name="Group 13"/>
          <p:cNvGrpSpPr/>
          <p:nvPr/>
        </p:nvGrpSpPr>
        <p:grpSpPr>
          <a:xfrm>
            <a:off x="9720288" y="2467423"/>
            <a:ext cx="1985329" cy="1090322"/>
            <a:chOff x="0" y="0"/>
            <a:chExt cx="969651" cy="532522"/>
          </a:xfrm>
        </p:grpSpPr>
        <p:sp>
          <p:nvSpPr>
            <p:cNvPr id="14" name="Freeform 14"/>
            <p:cNvSpPr/>
            <p:nvPr/>
          </p:nvSpPr>
          <p:spPr>
            <a:xfrm>
              <a:off x="0" y="0"/>
              <a:ext cx="969651" cy="532522"/>
            </a:xfrm>
            <a:custGeom>
              <a:avLst/>
              <a:gdLst/>
              <a:ahLst/>
              <a:cxnLst/>
              <a:rect l="l" t="t" r="r" b="b"/>
              <a:pathLst>
                <a:path w="969651" h="532522">
                  <a:moveTo>
                    <a:pt x="0" y="0"/>
                  </a:moveTo>
                  <a:lnTo>
                    <a:pt x="969651" y="0"/>
                  </a:lnTo>
                  <a:lnTo>
                    <a:pt x="969651" y="532522"/>
                  </a:lnTo>
                  <a:lnTo>
                    <a:pt x="0" y="532522"/>
                  </a:lnTo>
                  <a:close/>
                </a:path>
              </a:pathLst>
            </a:custGeom>
            <a:solidFill>
              <a:srgbClr val="E0D2EF"/>
            </a:solidFill>
          </p:spPr>
          <p:txBody>
            <a:bodyPr/>
            <a:lstStyle/>
            <a:p>
              <a:endParaRPr lang="en-US"/>
            </a:p>
          </p:txBody>
        </p:sp>
        <p:sp>
          <p:nvSpPr>
            <p:cNvPr id="15" name="TextBox 15"/>
            <p:cNvSpPr txBox="1"/>
            <p:nvPr/>
          </p:nvSpPr>
          <p:spPr>
            <a:xfrm>
              <a:off x="0" y="-38100"/>
              <a:ext cx="969651" cy="57062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liên quan</a:t>
              </a:r>
            </a:p>
          </p:txBody>
        </p:sp>
      </p:grpSp>
      <p:grpSp>
        <p:nvGrpSpPr>
          <p:cNvPr id="16" name="Group 16"/>
          <p:cNvGrpSpPr/>
          <p:nvPr/>
        </p:nvGrpSpPr>
        <p:grpSpPr>
          <a:xfrm>
            <a:off x="9720288" y="6701838"/>
            <a:ext cx="1985329" cy="1090322"/>
            <a:chOff x="0" y="0"/>
            <a:chExt cx="969651" cy="532522"/>
          </a:xfrm>
        </p:grpSpPr>
        <p:sp>
          <p:nvSpPr>
            <p:cNvPr id="17" name="Freeform 17"/>
            <p:cNvSpPr/>
            <p:nvPr/>
          </p:nvSpPr>
          <p:spPr>
            <a:xfrm>
              <a:off x="0" y="0"/>
              <a:ext cx="969651" cy="532522"/>
            </a:xfrm>
            <a:custGeom>
              <a:avLst/>
              <a:gdLst/>
              <a:ahLst/>
              <a:cxnLst/>
              <a:rect l="l" t="t" r="r" b="b"/>
              <a:pathLst>
                <a:path w="969651" h="532522">
                  <a:moveTo>
                    <a:pt x="0" y="0"/>
                  </a:moveTo>
                  <a:lnTo>
                    <a:pt x="969651" y="0"/>
                  </a:lnTo>
                  <a:lnTo>
                    <a:pt x="969651" y="532522"/>
                  </a:lnTo>
                  <a:lnTo>
                    <a:pt x="0" y="532522"/>
                  </a:lnTo>
                  <a:close/>
                </a:path>
              </a:pathLst>
            </a:custGeom>
            <a:solidFill>
              <a:srgbClr val="E0D2EF"/>
            </a:solidFill>
          </p:spPr>
          <p:txBody>
            <a:bodyPr/>
            <a:lstStyle/>
            <a:p>
              <a:endParaRPr lang="en-US"/>
            </a:p>
          </p:txBody>
        </p:sp>
        <p:sp>
          <p:nvSpPr>
            <p:cNvPr id="18" name="TextBox 18"/>
            <p:cNvSpPr txBox="1"/>
            <p:nvPr/>
          </p:nvSpPr>
          <p:spPr>
            <a:xfrm>
              <a:off x="0" y="-38100"/>
              <a:ext cx="969651" cy="57062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liên quan</a:t>
              </a:r>
            </a:p>
          </p:txBody>
        </p:sp>
      </p:grpSp>
      <p:grpSp>
        <p:nvGrpSpPr>
          <p:cNvPr id="19" name="Group 19"/>
          <p:cNvGrpSpPr/>
          <p:nvPr/>
        </p:nvGrpSpPr>
        <p:grpSpPr>
          <a:xfrm>
            <a:off x="13496876" y="4540679"/>
            <a:ext cx="1985060" cy="1090322"/>
            <a:chOff x="0" y="0"/>
            <a:chExt cx="969520" cy="532522"/>
          </a:xfrm>
        </p:grpSpPr>
        <p:sp>
          <p:nvSpPr>
            <p:cNvPr id="20" name="Freeform 20"/>
            <p:cNvSpPr/>
            <p:nvPr/>
          </p:nvSpPr>
          <p:spPr>
            <a:xfrm>
              <a:off x="0" y="0"/>
              <a:ext cx="969520" cy="532522"/>
            </a:xfrm>
            <a:custGeom>
              <a:avLst/>
              <a:gdLst/>
              <a:ahLst/>
              <a:cxnLst/>
              <a:rect l="l" t="t" r="r" b="b"/>
              <a:pathLst>
                <a:path w="969520" h="532522">
                  <a:moveTo>
                    <a:pt x="0" y="0"/>
                  </a:moveTo>
                  <a:lnTo>
                    <a:pt x="969520" y="0"/>
                  </a:lnTo>
                  <a:lnTo>
                    <a:pt x="969520" y="532522"/>
                  </a:lnTo>
                  <a:lnTo>
                    <a:pt x="0" y="532522"/>
                  </a:lnTo>
                  <a:close/>
                </a:path>
              </a:pathLst>
            </a:custGeom>
            <a:solidFill>
              <a:srgbClr val="E0D2EF"/>
            </a:solidFill>
          </p:spPr>
          <p:txBody>
            <a:bodyPr/>
            <a:lstStyle/>
            <a:p>
              <a:endParaRPr lang="en-US"/>
            </a:p>
          </p:txBody>
        </p:sp>
        <p:sp>
          <p:nvSpPr>
            <p:cNvPr id="21" name="TextBox 21"/>
            <p:cNvSpPr txBox="1"/>
            <p:nvPr/>
          </p:nvSpPr>
          <p:spPr>
            <a:xfrm>
              <a:off x="0" y="-38100"/>
              <a:ext cx="969520" cy="57062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liên quan</a:t>
              </a:r>
            </a:p>
          </p:txBody>
        </p:sp>
      </p:grpSp>
      <p:sp>
        <p:nvSpPr>
          <p:cNvPr id="22" name="AutoShape 22"/>
          <p:cNvSpPr/>
          <p:nvPr/>
        </p:nvSpPr>
        <p:spPr>
          <a:xfrm flipH="1" flipV="1">
            <a:off x="7929027" y="5085840"/>
            <a:ext cx="1022308" cy="0"/>
          </a:xfrm>
          <a:prstGeom prst="line">
            <a:avLst/>
          </a:prstGeom>
          <a:ln w="19050" cap="rnd">
            <a:solidFill>
              <a:srgbClr val="000000"/>
            </a:solidFill>
            <a:prstDash val="solid"/>
            <a:headEnd type="none" w="sm" len="sm"/>
            <a:tailEnd type="triangle" w="lg" len="med"/>
          </a:ln>
        </p:spPr>
        <p:txBody>
          <a:bodyPr/>
          <a:lstStyle/>
          <a:p>
            <a:endParaRPr lang="en-US"/>
          </a:p>
        </p:txBody>
      </p:sp>
      <p:sp>
        <p:nvSpPr>
          <p:cNvPr id="23" name="AutoShape 23"/>
          <p:cNvSpPr/>
          <p:nvPr/>
        </p:nvSpPr>
        <p:spPr>
          <a:xfrm flipH="1" flipV="1">
            <a:off x="10712952" y="3557745"/>
            <a:ext cx="0" cy="777935"/>
          </a:xfrm>
          <a:prstGeom prst="line">
            <a:avLst/>
          </a:prstGeom>
          <a:ln w="19050" cap="rnd">
            <a:solidFill>
              <a:srgbClr val="000000"/>
            </a:solidFill>
            <a:prstDash val="solid"/>
            <a:headEnd type="none" w="sm" len="sm"/>
            <a:tailEnd type="triangle" w="lg" len="med"/>
          </a:ln>
        </p:spPr>
        <p:txBody>
          <a:bodyPr/>
          <a:lstStyle/>
          <a:p>
            <a:endParaRPr lang="en-US"/>
          </a:p>
        </p:txBody>
      </p:sp>
      <p:sp>
        <p:nvSpPr>
          <p:cNvPr id="24" name="AutoShape 24"/>
          <p:cNvSpPr/>
          <p:nvPr/>
        </p:nvSpPr>
        <p:spPr>
          <a:xfrm flipH="1">
            <a:off x="10712952" y="5836000"/>
            <a:ext cx="0" cy="865838"/>
          </a:xfrm>
          <a:prstGeom prst="line">
            <a:avLst/>
          </a:prstGeom>
          <a:ln w="19050" cap="rnd">
            <a:solidFill>
              <a:srgbClr val="000000"/>
            </a:solidFill>
            <a:prstDash val="solid"/>
            <a:headEnd type="none" w="sm" len="sm"/>
            <a:tailEnd type="triangle" w="lg" len="med"/>
          </a:ln>
        </p:spPr>
        <p:txBody>
          <a:bodyPr/>
          <a:lstStyle/>
          <a:p>
            <a:endParaRPr lang="en-US"/>
          </a:p>
        </p:txBody>
      </p:sp>
      <p:grpSp>
        <p:nvGrpSpPr>
          <p:cNvPr id="25" name="Group 25"/>
          <p:cNvGrpSpPr/>
          <p:nvPr/>
        </p:nvGrpSpPr>
        <p:grpSpPr>
          <a:xfrm>
            <a:off x="12474569" y="2564842"/>
            <a:ext cx="2272258" cy="895485"/>
            <a:chOff x="0" y="0"/>
            <a:chExt cx="1109790" cy="437362"/>
          </a:xfrm>
        </p:grpSpPr>
        <p:sp>
          <p:nvSpPr>
            <p:cNvPr id="26" name="Freeform 26"/>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D5C3"/>
            </a:solidFill>
          </p:spPr>
          <p:txBody>
            <a:bodyPr/>
            <a:lstStyle/>
            <a:p>
              <a:endParaRPr lang="en-US"/>
            </a:p>
          </p:txBody>
        </p:sp>
        <p:sp>
          <p:nvSpPr>
            <p:cNvPr id="27" name="TextBox 27"/>
            <p:cNvSpPr txBox="1"/>
            <p:nvPr/>
          </p:nvSpPr>
          <p:spPr>
            <a:xfrm>
              <a:off x="0" y="-38100"/>
              <a:ext cx="110979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 phụ</a:t>
              </a:r>
            </a:p>
          </p:txBody>
        </p:sp>
      </p:grpSp>
      <p:sp>
        <p:nvSpPr>
          <p:cNvPr id="28" name="AutoShape 28"/>
          <p:cNvSpPr/>
          <p:nvPr/>
        </p:nvSpPr>
        <p:spPr>
          <a:xfrm flipV="1">
            <a:off x="11705616" y="3012584"/>
            <a:ext cx="768953" cy="0"/>
          </a:xfrm>
          <a:prstGeom prst="line">
            <a:avLst/>
          </a:prstGeom>
          <a:ln w="19050" cap="rnd">
            <a:solidFill>
              <a:srgbClr val="000000"/>
            </a:solidFill>
            <a:prstDash val="solid"/>
            <a:headEnd type="none" w="sm" len="sm"/>
            <a:tailEnd type="triangle" w="lg" len="med"/>
          </a:ln>
        </p:spPr>
        <p:txBody>
          <a:bodyPr/>
          <a:lstStyle/>
          <a:p>
            <a:endParaRPr lang="en-US"/>
          </a:p>
        </p:txBody>
      </p:sp>
      <p:grpSp>
        <p:nvGrpSpPr>
          <p:cNvPr id="29" name="Group 29"/>
          <p:cNvGrpSpPr/>
          <p:nvPr/>
        </p:nvGrpSpPr>
        <p:grpSpPr>
          <a:xfrm>
            <a:off x="12676991" y="1028700"/>
            <a:ext cx="1867414" cy="895485"/>
            <a:chOff x="0" y="0"/>
            <a:chExt cx="912060" cy="437362"/>
          </a:xfrm>
        </p:grpSpPr>
        <p:sp>
          <p:nvSpPr>
            <p:cNvPr id="30" name="Freeform 30"/>
            <p:cNvSpPr/>
            <p:nvPr/>
          </p:nvSpPr>
          <p:spPr>
            <a:xfrm>
              <a:off x="0" y="0"/>
              <a:ext cx="912060" cy="437362"/>
            </a:xfrm>
            <a:custGeom>
              <a:avLst/>
              <a:gdLst/>
              <a:ahLst/>
              <a:cxnLst/>
              <a:rect l="l" t="t" r="r" b="b"/>
              <a:pathLst>
                <a:path w="912060" h="437362">
                  <a:moveTo>
                    <a:pt x="0" y="0"/>
                  </a:moveTo>
                  <a:lnTo>
                    <a:pt x="912060" y="0"/>
                  </a:lnTo>
                  <a:lnTo>
                    <a:pt x="912060" y="437362"/>
                  </a:lnTo>
                  <a:lnTo>
                    <a:pt x="0" y="437362"/>
                  </a:lnTo>
                  <a:close/>
                </a:path>
              </a:pathLst>
            </a:custGeom>
            <a:solidFill>
              <a:srgbClr val="EDECED"/>
            </a:solidFill>
          </p:spPr>
          <p:txBody>
            <a:bodyPr/>
            <a:lstStyle/>
            <a:p>
              <a:endParaRPr lang="en-US"/>
            </a:p>
          </p:txBody>
        </p:sp>
        <p:sp>
          <p:nvSpPr>
            <p:cNvPr id="31" name="TextBox 31"/>
            <p:cNvSpPr txBox="1"/>
            <p:nvPr/>
          </p:nvSpPr>
          <p:spPr>
            <a:xfrm>
              <a:off x="0" y="-38100"/>
              <a:ext cx="91206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phụ hơn nữa</a:t>
              </a:r>
            </a:p>
          </p:txBody>
        </p:sp>
      </p:grpSp>
      <p:grpSp>
        <p:nvGrpSpPr>
          <p:cNvPr id="32" name="Group 32"/>
          <p:cNvGrpSpPr/>
          <p:nvPr/>
        </p:nvGrpSpPr>
        <p:grpSpPr>
          <a:xfrm>
            <a:off x="15541031" y="2564842"/>
            <a:ext cx="1863094" cy="895485"/>
            <a:chOff x="0" y="0"/>
            <a:chExt cx="909951" cy="437362"/>
          </a:xfrm>
        </p:grpSpPr>
        <p:sp>
          <p:nvSpPr>
            <p:cNvPr id="33" name="Freeform 33"/>
            <p:cNvSpPr/>
            <p:nvPr/>
          </p:nvSpPr>
          <p:spPr>
            <a:xfrm>
              <a:off x="0" y="0"/>
              <a:ext cx="909951" cy="437362"/>
            </a:xfrm>
            <a:custGeom>
              <a:avLst/>
              <a:gdLst/>
              <a:ahLst/>
              <a:cxnLst/>
              <a:rect l="l" t="t" r="r" b="b"/>
              <a:pathLst>
                <a:path w="909951" h="437362">
                  <a:moveTo>
                    <a:pt x="0" y="0"/>
                  </a:moveTo>
                  <a:lnTo>
                    <a:pt x="909951" y="0"/>
                  </a:lnTo>
                  <a:lnTo>
                    <a:pt x="909951" y="437362"/>
                  </a:lnTo>
                  <a:lnTo>
                    <a:pt x="0" y="437362"/>
                  </a:lnTo>
                  <a:close/>
                </a:path>
              </a:pathLst>
            </a:custGeom>
            <a:solidFill>
              <a:srgbClr val="EDECED"/>
            </a:solidFill>
          </p:spPr>
          <p:txBody>
            <a:bodyPr/>
            <a:lstStyle/>
            <a:p>
              <a:endParaRPr lang="en-US"/>
            </a:p>
          </p:txBody>
        </p:sp>
        <p:sp>
          <p:nvSpPr>
            <p:cNvPr id="34" name="TextBox 34"/>
            <p:cNvSpPr txBox="1"/>
            <p:nvPr/>
          </p:nvSpPr>
          <p:spPr>
            <a:xfrm>
              <a:off x="0" y="-38100"/>
              <a:ext cx="909951"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phụ hơn nữa</a:t>
              </a:r>
            </a:p>
          </p:txBody>
        </p:sp>
      </p:grpSp>
      <p:grpSp>
        <p:nvGrpSpPr>
          <p:cNvPr id="35" name="Group 35"/>
          <p:cNvGrpSpPr/>
          <p:nvPr/>
        </p:nvGrpSpPr>
        <p:grpSpPr>
          <a:xfrm>
            <a:off x="6294017" y="6799256"/>
            <a:ext cx="2272258" cy="895485"/>
            <a:chOff x="0" y="0"/>
            <a:chExt cx="1109790" cy="437362"/>
          </a:xfrm>
        </p:grpSpPr>
        <p:sp>
          <p:nvSpPr>
            <p:cNvPr id="36" name="Freeform 36"/>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D5C3"/>
            </a:solidFill>
          </p:spPr>
          <p:txBody>
            <a:bodyPr/>
            <a:lstStyle/>
            <a:p>
              <a:endParaRPr lang="en-US"/>
            </a:p>
          </p:txBody>
        </p:sp>
        <p:sp>
          <p:nvSpPr>
            <p:cNvPr id="37" name="TextBox 37"/>
            <p:cNvSpPr txBox="1"/>
            <p:nvPr/>
          </p:nvSpPr>
          <p:spPr>
            <a:xfrm>
              <a:off x="0" y="-38100"/>
              <a:ext cx="110979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 phụ</a:t>
              </a:r>
            </a:p>
          </p:txBody>
        </p:sp>
      </p:grpSp>
      <p:sp>
        <p:nvSpPr>
          <p:cNvPr id="38" name="AutoShape 38"/>
          <p:cNvSpPr/>
          <p:nvPr/>
        </p:nvSpPr>
        <p:spPr>
          <a:xfrm flipH="1" flipV="1">
            <a:off x="8566275" y="7246999"/>
            <a:ext cx="1154012" cy="0"/>
          </a:xfrm>
          <a:prstGeom prst="line">
            <a:avLst/>
          </a:prstGeom>
          <a:ln w="19050" cap="rnd">
            <a:solidFill>
              <a:srgbClr val="000000"/>
            </a:solidFill>
            <a:prstDash val="solid"/>
            <a:headEnd type="none" w="sm" len="sm"/>
            <a:tailEnd type="triangle" w="lg" len="med"/>
          </a:ln>
        </p:spPr>
        <p:txBody>
          <a:bodyPr/>
          <a:lstStyle/>
          <a:p>
            <a:endParaRPr lang="en-US"/>
          </a:p>
        </p:txBody>
      </p:sp>
      <p:grpSp>
        <p:nvGrpSpPr>
          <p:cNvPr id="39" name="Group 39"/>
          <p:cNvGrpSpPr/>
          <p:nvPr/>
        </p:nvGrpSpPr>
        <p:grpSpPr>
          <a:xfrm>
            <a:off x="9576823" y="8335398"/>
            <a:ext cx="2272258" cy="895485"/>
            <a:chOff x="0" y="0"/>
            <a:chExt cx="1109790" cy="437362"/>
          </a:xfrm>
        </p:grpSpPr>
        <p:sp>
          <p:nvSpPr>
            <p:cNvPr id="40" name="Freeform 40"/>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D5C3"/>
            </a:solidFill>
          </p:spPr>
          <p:txBody>
            <a:bodyPr/>
            <a:lstStyle/>
            <a:p>
              <a:endParaRPr lang="en-US"/>
            </a:p>
          </p:txBody>
        </p:sp>
        <p:sp>
          <p:nvSpPr>
            <p:cNvPr id="41" name="TextBox 41"/>
            <p:cNvSpPr txBox="1"/>
            <p:nvPr/>
          </p:nvSpPr>
          <p:spPr>
            <a:xfrm>
              <a:off x="0" y="-38100"/>
              <a:ext cx="110979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 phụ</a:t>
              </a:r>
            </a:p>
          </p:txBody>
        </p:sp>
      </p:grpSp>
      <p:sp>
        <p:nvSpPr>
          <p:cNvPr id="42" name="AutoShape 42"/>
          <p:cNvSpPr/>
          <p:nvPr/>
        </p:nvSpPr>
        <p:spPr>
          <a:xfrm flipH="1">
            <a:off x="10712952" y="7792160"/>
            <a:ext cx="0" cy="543238"/>
          </a:xfrm>
          <a:prstGeom prst="line">
            <a:avLst/>
          </a:prstGeom>
          <a:ln w="19050" cap="rnd">
            <a:solidFill>
              <a:srgbClr val="000000"/>
            </a:solidFill>
            <a:prstDash val="solid"/>
            <a:headEnd type="none" w="sm" len="sm"/>
            <a:tailEnd type="triangle" w="lg" len="med"/>
          </a:ln>
        </p:spPr>
        <p:txBody>
          <a:bodyPr/>
          <a:lstStyle/>
          <a:p>
            <a:endParaRPr lang="en-US"/>
          </a:p>
        </p:txBody>
      </p:sp>
      <p:grpSp>
        <p:nvGrpSpPr>
          <p:cNvPr id="43" name="Group 43"/>
          <p:cNvGrpSpPr/>
          <p:nvPr/>
        </p:nvGrpSpPr>
        <p:grpSpPr>
          <a:xfrm>
            <a:off x="3878637" y="6799256"/>
            <a:ext cx="1793806" cy="895485"/>
            <a:chOff x="0" y="0"/>
            <a:chExt cx="876110" cy="437362"/>
          </a:xfrm>
        </p:grpSpPr>
        <p:sp>
          <p:nvSpPr>
            <p:cNvPr id="44" name="Freeform 44"/>
            <p:cNvSpPr/>
            <p:nvPr/>
          </p:nvSpPr>
          <p:spPr>
            <a:xfrm>
              <a:off x="0" y="0"/>
              <a:ext cx="876110" cy="437362"/>
            </a:xfrm>
            <a:custGeom>
              <a:avLst/>
              <a:gdLst/>
              <a:ahLst/>
              <a:cxnLst/>
              <a:rect l="l" t="t" r="r" b="b"/>
              <a:pathLst>
                <a:path w="876110" h="437362">
                  <a:moveTo>
                    <a:pt x="0" y="0"/>
                  </a:moveTo>
                  <a:lnTo>
                    <a:pt x="876110" y="0"/>
                  </a:lnTo>
                  <a:lnTo>
                    <a:pt x="876110" y="437362"/>
                  </a:lnTo>
                  <a:lnTo>
                    <a:pt x="0" y="437362"/>
                  </a:lnTo>
                  <a:close/>
                </a:path>
              </a:pathLst>
            </a:custGeom>
            <a:solidFill>
              <a:srgbClr val="EDECED"/>
            </a:solidFill>
          </p:spPr>
          <p:txBody>
            <a:bodyPr/>
            <a:lstStyle/>
            <a:p>
              <a:endParaRPr lang="en-US"/>
            </a:p>
          </p:txBody>
        </p:sp>
        <p:sp>
          <p:nvSpPr>
            <p:cNvPr id="45" name="TextBox 45"/>
            <p:cNvSpPr txBox="1"/>
            <p:nvPr/>
          </p:nvSpPr>
          <p:spPr>
            <a:xfrm>
              <a:off x="0" y="-38100"/>
              <a:ext cx="87611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phụ hơn nữa</a:t>
              </a:r>
            </a:p>
          </p:txBody>
        </p:sp>
      </p:grpSp>
      <p:grpSp>
        <p:nvGrpSpPr>
          <p:cNvPr id="46" name="Group 46"/>
          <p:cNvGrpSpPr/>
          <p:nvPr/>
        </p:nvGrpSpPr>
        <p:grpSpPr>
          <a:xfrm>
            <a:off x="6597650" y="8352420"/>
            <a:ext cx="1664992" cy="895485"/>
            <a:chOff x="0" y="0"/>
            <a:chExt cx="813196" cy="437362"/>
          </a:xfrm>
        </p:grpSpPr>
        <p:sp>
          <p:nvSpPr>
            <p:cNvPr id="47" name="Freeform 47"/>
            <p:cNvSpPr/>
            <p:nvPr/>
          </p:nvSpPr>
          <p:spPr>
            <a:xfrm>
              <a:off x="0" y="0"/>
              <a:ext cx="813196" cy="437362"/>
            </a:xfrm>
            <a:custGeom>
              <a:avLst/>
              <a:gdLst/>
              <a:ahLst/>
              <a:cxnLst/>
              <a:rect l="l" t="t" r="r" b="b"/>
              <a:pathLst>
                <a:path w="813196" h="437362">
                  <a:moveTo>
                    <a:pt x="0" y="0"/>
                  </a:moveTo>
                  <a:lnTo>
                    <a:pt x="813196" y="0"/>
                  </a:lnTo>
                  <a:lnTo>
                    <a:pt x="813196" y="437362"/>
                  </a:lnTo>
                  <a:lnTo>
                    <a:pt x="0" y="437362"/>
                  </a:lnTo>
                  <a:close/>
                </a:path>
              </a:pathLst>
            </a:custGeom>
            <a:solidFill>
              <a:srgbClr val="EDECED"/>
            </a:solidFill>
          </p:spPr>
          <p:txBody>
            <a:bodyPr/>
            <a:lstStyle/>
            <a:p>
              <a:endParaRPr lang="en-US"/>
            </a:p>
          </p:txBody>
        </p:sp>
        <p:sp>
          <p:nvSpPr>
            <p:cNvPr id="48" name="TextBox 48"/>
            <p:cNvSpPr txBox="1"/>
            <p:nvPr/>
          </p:nvSpPr>
          <p:spPr>
            <a:xfrm>
              <a:off x="0" y="-38100"/>
              <a:ext cx="813196"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phụ hơn nữa</a:t>
              </a:r>
            </a:p>
          </p:txBody>
        </p:sp>
      </p:grpSp>
      <p:sp>
        <p:nvSpPr>
          <p:cNvPr id="49" name="AutoShape 49"/>
          <p:cNvSpPr/>
          <p:nvPr/>
        </p:nvSpPr>
        <p:spPr>
          <a:xfrm flipH="1">
            <a:off x="5672444" y="7246999"/>
            <a:ext cx="621573" cy="0"/>
          </a:xfrm>
          <a:prstGeom prst="line">
            <a:avLst/>
          </a:prstGeom>
          <a:ln w="19050" cap="rnd">
            <a:solidFill>
              <a:srgbClr val="000000"/>
            </a:solidFill>
            <a:prstDash val="solid"/>
            <a:headEnd type="none" w="sm" len="sm"/>
            <a:tailEnd type="triangle" w="lg" len="med"/>
          </a:ln>
        </p:spPr>
        <p:txBody>
          <a:bodyPr/>
          <a:lstStyle/>
          <a:p>
            <a:endParaRPr lang="en-US"/>
          </a:p>
        </p:txBody>
      </p:sp>
      <p:sp>
        <p:nvSpPr>
          <p:cNvPr id="50" name="AutoShape 50"/>
          <p:cNvSpPr/>
          <p:nvPr/>
        </p:nvSpPr>
        <p:spPr>
          <a:xfrm>
            <a:off x="7430146" y="7694741"/>
            <a:ext cx="0" cy="657679"/>
          </a:xfrm>
          <a:prstGeom prst="line">
            <a:avLst/>
          </a:prstGeom>
          <a:ln w="19050" cap="rnd">
            <a:solidFill>
              <a:srgbClr val="000000"/>
            </a:solidFill>
            <a:prstDash val="solid"/>
            <a:headEnd type="none" w="sm" len="sm"/>
            <a:tailEnd type="triangle" w="lg" len="med"/>
          </a:ln>
        </p:spPr>
        <p:txBody>
          <a:bodyPr/>
          <a:lstStyle/>
          <a:p>
            <a:endParaRPr lang="en-US"/>
          </a:p>
        </p:txBody>
      </p:sp>
      <p:grpSp>
        <p:nvGrpSpPr>
          <p:cNvPr id="51" name="Group 51"/>
          <p:cNvGrpSpPr/>
          <p:nvPr/>
        </p:nvGrpSpPr>
        <p:grpSpPr>
          <a:xfrm>
            <a:off x="9576823" y="1038538"/>
            <a:ext cx="2272258" cy="895485"/>
            <a:chOff x="0" y="0"/>
            <a:chExt cx="1109790" cy="437362"/>
          </a:xfrm>
        </p:grpSpPr>
        <p:sp>
          <p:nvSpPr>
            <p:cNvPr id="52" name="Freeform 52"/>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D5C3"/>
            </a:solidFill>
          </p:spPr>
          <p:txBody>
            <a:bodyPr/>
            <a:lstStyle/>
            <a:p>
              <a:endParaRPr lang="en-US"/>
            </a:p>
          </p:txBody>
        </p:sp>
        <p:sp>
          <p:nvSpPr>
            <p:cNvPr id="53" name="TextBox 53"/>
            <p:cNvSpPr txBox="1"/>
            <p:nvPr/>
          </p:nvSpPr>
          <p:spPr>
            <a:xfrm>
              <a:off x="0" y="-38100"/>
              <a:ext cx="110979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 phụ</a:t>
              </a:r>
            </a:p>
          </p:txBody>
        </p:sp>
      </p:grpSp>
      <p:sp>
        <p:nvSpPr>
          <p:cNvPr id="54" name="AutoShape 54"/>
          <p:cNvSpPr/>
          <p:nvPr/>
        </p:nvSpPr>
        <p:spPr>
          <a:xfrm flipH="1" flipV="1">
            <a:off x="10712952" y="1934023"/>
            <a:ext cx="0" cy="533400"/>
          </a:xfrm>
          <a:prstGeom prst="line">
            <a:avLst/>
          </a:prstGeom>
          <a:ln w="19050" cap="rnd">
            <a:solidFill>
              <a:srgbClr val="000000"/>
            </a:solidFill>
            <a:prstDash val="solid"/>
            <a:headEnd type="none" w="sm" len="sm"/>
            <a:tailEnd type="triangle" w="lg" len="med"/>
          </a:ln>
        </p:spPr>
        <p:txBody>
          <a:bodyPr/>
          <a:lstStyle/>
          <a:p>
            <a:endParaRPr lang="en-US"/>
          </a:p>
        </p:txBody>
      </p:sp>
      <p:sp>
        <p:nvSpPr>
          <p:cNvPr id="55" name="AutoShape 55"/>
          <p:cNvSpPr/>
          <p:nvPr/>
        </p:nvSpPr>
        <p:spPr>
          <a:xfrm flipV="1">
            <a:off x="13610698" y="1924185"/>
            <a:ext cx="0" cy="640657"/>
          </a:xfrm>
          <a:prstGeom prst="line">
            <a:avLst/>
          </a:prstGeom>
          <a:ln w="19050" cap="rnd">
            <a:solidFill>
              <a:srgbClr val="000000"/>
            </a:solidFill>
            <a:prstDash val="solid"/>
            <a:headEnd type="none" w="sm" len="sm"/>
            <a:tailEnd type="triangle" w="lg" len="med"/>
          </a:ln>
        </p:spPr>
        <p:txBody>
          <a:bodyPr/>
          <a:lstStyle/>
          <a:p>
            <a:endParaRPr lang="en-US"/>
          </a:p>
        </p:txBody>
      </p:sp>
      <p:sp>
        <p:nvSpPr>
          <p:cNvPr id="56" name="AutoShape 56"/>
          <p:cNvSpPr/>
          <p:nvPr/>
        </p:nvSpPr>
        <p:spPr>
          <a:xfrm>
            <a:off x="14746827" y="3012584"/>
            <a:ext cx="794204" cy="0"/>
          </a:xfrm>
          <a:prstGeom prst="line">
            <a:avLst/>
          </a:prstGeom>
          <a:ln w="19050" cap="rnd">
            <a:solidFill>
              <a:srgbClr val="000000"/>
            </a:solidFill>
            <a:prstDash val="solid"/>
            <a:headEnd type="none" w="sm" len="sm"/>
            <a:tailEnd type="triangle" w="lg" len="med"/>
          </a:ln>
        </p:spPr>
        <p:txBody>
          <a:bodyPr/>
          <a:lstStyle/>
          <a:p>
            <a:endParaRPr lang="en-US"/>
          </a:p>
        </p:txBody>
      </p:sp>
      <p:sp>
        <p:nvSpPr>
          <p:cNvPr id="57" name="AutoShape 57"/>
          <p:cNvSpPr/>
          <p:nvPr/>
        </p:nvSpPr>
        <p:spPr>
          <a:xfrm>
            <a:off x="12474569" y="5085840"/>
            <a:ext cx="1022308" cy="0"/>
          </a:xfrm>
          <a:prstGeom prst="line">
            <a:avLst/>
          </a:prstGeom>
          <a:ln w="19050" cap="rnd">
            <a:solidFill>
              <a:srgbClr val="000000"/>
            </a:solidFill>
            <a:prstDash val="solid"/>
            <a:headEnd type="none" w="sm" len="sm"/>
            <a:tailEnd type="triangle" w="lg" len="med"/>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780159">
            <a:off x="3570387" y="-1491388"/>
            <a:ext cx="15529570" cy="15335451"/>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480133" y="3383763"/>
            <a:ext cx="15327734" cy="3519473"/>
            <a:chOff x="0" y="0"/>
            <a:chExt cx="20436979" cy="4692631"/>
          </a:xfrm>
        </p:grpSpPr>
        <p:sp>
          <p:nvSpPr>
            <p:cNvPr id="4" name="TextBox 4"/>
            <p:cNvSpPr txBox="1"/>
            <p:nvPr/>
          </p:nvSpPr>
          <p:spPr>
            <a:xfrm>
              <a:off x="0" y="-9525"/>
              <a:ext cx="12839028" cy="1838325"/>
            </a:xfrm>
            <a:prstGeom prst="rect">
              <a:avLst/>
            </a:prstGeom>
          </p:spPr>
          <p:txBody>
            <a:bodyPr lIns="0" tIns="0" rIns="0" bIns="0" rtlCol="0" anchor="t">
              <a:spAutoFit/>
            </a:bodyPr>
            <a:lstStyle/>
            <a:p>
              <a:pPr marL="0" lvl="0" indent="0" algn="l">
                <a:lnSpc>
                  <a:spcPts val="10800"/>
                </a:lnSpc>
                <a:spcBef>
                  <a:spcPct val="0"/>
                </a:spcBef>
              </a:pPr>
              <a:r>
                <a:rPr lang="en-US" sz="9000" b="1">
                  <a:solidFill>
                    <a:srgbClr val="000000"/>
                  </a:solidFill>
                  <a:latin typeface="Cabin Medium"/>
                  <a:ea typeface="Cabin Medium"/>
                  <a:cs typeface="Cabin Medium"/>
                  <a:sym typeface="Cabin Medium"/>
                </a:rPr>
                <a:t>Phiên Hỏi đáp</a:t>
              </a:r>
            </a:p>
          </p:txBody>
        </p:sp>
        <p:sp>
          <p:nvSpPr>
            <p:cNvPr id="5" name="TextBox 5"/>
            <p:cNvSpPr txBox="1"/>
            <p:nvPr/>
          </p:nvSpPr>
          <p:spPr>
            <a:xfrm>
              <a:off x="0" y="4016356"/>
              <a:ext cx="12839028" cy="676275"/>
            </a:xfrm>
            <a:prstGeom prst="rect">
              <a:avLst/>
            </a:prstGeom>
          </p:spPr>
          <p:txBody>
            <a:bodyPr lIns="0" tIns="0" rIns="0" bIns="0" rtlCol="0" anchor="t">
              <a:spAutoFit/>
            </a:bodyPr>
            <a:lstStyle/>
            <a:p>
              <a:pPr algn="l">
                <a:lnSpc>
                  <a:spcPts val="4200"/>
                </a:lnSpc>
              </a:pPr>
              <a:r>
                <a:rPr lang="en-US" sz="3000">
                  <a:solidFill>
                    <a:srgbClr val="000000"/>
                  </a:solidFill>
                  <a:latin typeface="Cabin"/>
                  <a:ea typeface="Cabin"/>
                  <a:cs typeface="Cabin"/>
                  <a:sym typeface="Cabin"/>
                </a:rPr>
                <a:t>Cảm ơn bạn đã lắng nghe!</a:t>
              </a:r>
            </a:p>
          </p:txBody>
        </p:sp>
        <p:sp>
          <p:nvSpPr>
            <p:cNvPr id="6" name="AutoShape 6"/>
            <p:cNvSpPr/>
            <p:nvPr/>
          </p:nvSpPr>
          <p:spPr>
            <a:xfrm rot="1068">
              <a:off x="1" y="2949565"/>
              <a:ext cx="20436976" cy="0"/>
            </a:xfrm>
            <a:prstGeom prst="line">
              <a:avLst/>
            </a:prstGeom>
            <a:ln w="12700" cap="flat">
              <a:solidFill>
                <a:srgbClr val="000000"/>
              </a:solidFill>
              <a:prstDash val="solid"/>
              <a:headEnd type="none" w="sm" len="sm"/>
              <a:tailEnd type="none" w="sm" len="sm"/>
            </a:ln>
          </p:spPr>
          <p:txBody>
            <a:bodyPr/>
            <a:lstStyle/>
            <a:p>
              <a:endParaRPr lang="en-US"/>
            </a:p>
          </p:txBody>
        </p:sp>
      </p:grpSp>
      <p:sp>
        <p:nvSpPr>
          <p:cNvPr id="7" name="TextBox 7"/>
          <p:cNvSpPr txBox="1"/>
          <p:nvPr/>
        </p:nvSpPr>
        <p:spPr>
          <a:xfrm>
            <a:off x="13571541" y="1368584"/>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rot="-5400000">
            <a:off x="3163315" y="5138738"/>
            <a:ext cx="7590766"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4502543" y="6804050"/>
            <a:ext cx="2109058" cy="2179905"/>
          </a:xfrm>
          <a:custGeom>
            <a:avLst/>
            <a:gdLst/>
            <a:ahLst/>
            <a:cxnLst/>
            <a:rect l="l" t="t" r="r" b="b"/>
            <a:pathLst>
              <a:path w="2109058" h="2179905">
                <a:moveTo>
                  <a:pt x="0" y="0"/>
                </a:moveTo>
                <a:lnTo>
                  <a:pt x="2109058" y="0"/>
                </a:lnTo>
                <a:lnTo>
                  <a:pt x="2109058" y="2179905"/>
                </a:lnTo>
                <a:lnTo>
                  <a:pt x="0" y="2179905"/>
                </a:lnTo>
                <a:lnTo>
                  <a:pt x="0" y="0"/>
                </a:lnTo>
                <a:close/>
              </a:path>
            </a:pathLst>
          </a:custGeom>
          <a:blipFill>
            <a:blip r:embed="rId2"/>
            <a:stretch>
              <a:fillRect/>
            </a:stretch>
          </a:blipFill>
        </p:spPr>
        <p:txBody>
          <a:bodyPr/>
          <a:lstStyle/>
          <a:p>
            <a:endParaRPr lang="en-US"/>
          </a:p>
        </p:txBody>
      </p:sp>
      <p:sp>
        <p:nvSpPr>
          <p:cNvPr id="4" name="Freeform 4"/>
          <p:cNvSpPr/>
          <p:nvPr/>
        </p:nvSpPr>
        <p:spPr>
          <a:xfrm>
            <a:off x="11161793" y="1303045"/>
            <a:ext cx="2258969" cy="2179905"/>
          </a:xfrm>
          <a:custGeom>
            <a:avLst/>
            <a:gdLst/>
            <a:ahLst/>
            <a:cxnLst/>
            <a:rect l="l" t="t" r="r" b="b"/>
            <a:pathLst>
              <a:path w="2258969" h="2179905">
                <a:moveTo>
                  <a:pt x="0" y="0"/>
                </a:moveTo>
                <a:lnTo>
                  <a:pt x="2258969" y="0"/>
                </a:lnTo>
                <a:lnTo>
                  <a:pt x="2258969" y="2179905"/>
                </a:lnTo>
                <a:lnTo>
                  <a:pt x="0" y="2179905"/>
                </a:lnTo>
                <a:lnTo>
                  <a:pt x="0" y="0"/>
                </a:lnTo>
                <a:close/>
              </a:path>
            </a:pathLst>
          </a:custGeom>
          <a:blipFill>
            <a:blip r:embed="rId3"/>
            <a:stretch>
              <a:fillRect/>
            </a:stretch>
          </a:blipFill>
        </p:spPr>
        <p:txBody>
          <a:bodyPr/>
          <a:lstStyle/>
          <a:p>
            <a:endParaRPr lang="en-US"/>
          </a:p>
        </p:txBody>
      </p:sp>
      <p:sp>
        <p:nvSpPr>
          <p:cNvPr id="5" name="Freeform 5"/>
          <p:cNvSpPr/>
          <p:nvPr/>
        </p:nvSpPr>
        <p:spPr>
          <a:xfrm>
            <a:off x="8551755" y="1303045"/>
            <a:ext cx="1907417" cy="2179905"/>
          </a:xfrm>
          <a:custGeom>
            <a:avLst/>
            <a:gdLst/>
            <a:ahLst/>
            <a:cxnLst/>
            <a:rect l="l" t="t" r="r" b="b"/>
            <a:pathLst>
              <a:path w="1907417" h="2179905">
                <a:moveTo>
                  <a:pt x="0" y="0"/>
                </a:moveTo>
                <a:lnTo>
                  <a:pt x="1907417" y="0"/>
                </a:lnTo>
                <a:lnTo>
                  <a:pt x="1907417" y="2179905"/>
                </a:lnTo>
                <a:lnTo>
                  <a:pt x="0" y="2179905"/>
                </a:lnTo>
                <a:lnTo>
                  <a:pt x="0" y="0"/>
                </a:lnTo>
                <a:close/>
              </a:path>
            </a:pathLst>
          </a:custGeom>
          <a:blipFill>
            <a:blip r:embed="rId4"/>
            <a:stretch>
              <a:fillRect/>
            </a:stretch>
          </a:blipFill>
        </p:spPr>
        <p:txBody>
          <a:bodyPr/>
          <a:lstStyle/>
          <a:p>
            <a:endParaRPr lang="en-US"/>
          </a:p>
        </p:txBody>
      </p:sp>
      <p:sp>
        <p:nvSpPr>
          <p:cNvPr id="6" name="Freeform 6"/>
          <p:cNvSpPr/>
          <p:nvPr/>
        </p:nvSpPr>
        <p:spPr>
          <a:xfrm>
            <a:off x="11551895" y="6804050"/>
            <a:ext cx="2032761" cy="2179905"/>
          </a:xfrm>
          <a:custGeom>
            <a:avLst/>
            <a:gdLst/>
            <a:ahLst/>
            <a:cxnLst/>
            <a:rect l="l" t="t" r="r" b="b"/>
            <a:pathLst>
              <a:path w="2032761" h="2179905">
                <a:moveTo>
                  <a:pt x="0" y="0"/>
                </a:moveTo>
                <a:lnTo>
                  <a:pt x="2032761" y="0"/>
                </a:lnTo>
                <a:lnTo>
                  <a:pt x="2032761" y="2179905"/>
                </a:lnTo>
                <a:lnTo>
                  <a:pt x="0" y="2179905"/>
                </a:lnTo>
                <a:lnTo>
                  <a:pt x="0" y="0"/>
                </a:lnTo>
                <a:close/>
              </a:path>
            </a:pathLst>
          </a:custGeom>
          <a:blipFill>
            <a:blip r:embed="rId5"/>
            <a:stretch>
              <a:fillRect/>
            </a:stretch>
          </a:blipFill>
        </p:spPr>
        <p:txBody>
          <a:bodyPr/>
          <a:lstStyle/>
          <a:p>
            <a:endParaRPr lang="en-US"/>
          </a:p>
        </p:txBody>
      </p:sp>
      <p:sp>
        <p:nvSpPr>
          <p:cNvPr id="7" name="Freeform 7"/>
          <p:cNvSpPr/>
          <p:nvPr/>
        </p:nvSpPr>
        <p:spPr>
          <a:xfrm>
            <a:off x="8514970" y="4053548"/>
            <a:ext cx="1980989" cy="2179905"/>
          </a:xfrm>
          <a:custGeom>
            <a:avLst/>
            <a:gdLst/>
            <a:ahLst/>
            <a:cxnLst/>
            <a:rect l="l" t="t" r="r" b="b"/>
            <a:pathLst>
              <a:path w="1980989" h="2179905">
                <a:moveTo>
                  <a:pt x="0" y="0"/>
                </a:moveTo>
                <a:lnTo>
                  <a:pt x="1980988" y="0"/>
                </a:lnTo>
                <a:lnTo>
                  <a:pt x="1980988" y="2179904"/>
                </a:lnTo>
                <a:lnTo>
                  <a:pt x="0" y="2179904"/>
                </a:lnTo>
                <a:lnTo>
                  <a:pt x="0" y="0"/>
                </a:lnTo>
                <a:close/>
              </a:path>
            </a:pathLst>
          </a:custGeom>
          <a:blipFill>
            <a:blip r:embed="rId6"/>
            <a:stretch>
              <a:fillRect/>
            </a:stretch>
          </a:blipFill>
        </p:spPr>
        <p:txBody>
          <a:bodyPr/>
          <a:lstStyle/>
          <a:p>
            <a:endParaRPr lang="en-US"/>
          </a:p>
        </p:txBody>
      </p:sp>
      <p:sp>
        <p:nvSpPr>
          <p:cNvPr id="8" name="Freeform 8"/>
          <p:cNvSpPr/>
          <p:nvPr/>
        </p:nvSpPr>
        <p:spPr>
          <a:xfrm>
            <a:off x="14467120" y="4053548"/>
            <a:ext cx="2179905" cy="2179905"/>
          </a:xfrm>
          <a:custGeom>
            <a:avLst/>
            <a:gdLst/>
            <a:ahLst/>
            <a:cxnLst/>
            <a:rect l="l" t="t" r="r" b="b"/>
            <a:pathLst>
              <a:path w="2179905" h="2179905">
                <a:moveTo>
                  <a:pt x="0" y="0"/>
                </a:moveTo>
                <a:lnTo>
                  <a:pt x="2179905" y="0"/>
                </a:lnTo>
                <a:lnTo>
                  <a:pt x="2179905" y="2179904"/>
                </a:lnTo>
                <a:lnTo>
                  <a:pt x="0" y="2179904"/>
                </a:lnTo>
                <a:lnTo>
                  <a:pt x="0" y="0"/>
                </a:lnTo>
                <a:close/>
              </a:path>
            </a:pathLst>
          </a:custGeom>
          <a:blipFill>
            <a:blip r:embed="rId7"/>
            <a:stretch>
              <a:fillRect/>
            </a:stretch>
          </a:blipFill>
        </p:spPr>
        <p:txBody>
          <a:bodyPr/>
          <a:lstStyle/>
          <a:p>
            <a:endParaRPr lang="en-US"/>
          </a:p>
        </p:txBody>
      </p:sp>
      <p:sp>
        <p:nvSpPr>
          <p:cNvPr id="9" name="Freeform 9"/>
          <p:cNvSpPr/>
          <p:nvPr/>
        </p:nvSpPr>
        <p:spPr>
          <a:xfrm>
            <a:off x="8376920" y="7129414"/>
            <a:ext cx="2257087" cy="1529176"/>
          </a:xfrm>
          <a:custGeom>
            <a:avLst/>
            <a:gdLst/>
            <a:ahLst/>
            <a:cxnLst/>
            <a:rect l="l" t="t" r="r" b="b"/>
            <a:pathLst>
              <a:path w="2257087" h="1529176">
                <a:moveTo>
                  <a:pt x="0" y="0"/>
                </a:moveTo>
                <a:lnTo>
                  <a:pt x="2257087" y="0"/>
                </a:lnTo>
                <a:lnTo>
                  <a:pt x="2257087" y="1529177"/>
                </a:lnTo>
                <a:lnTo>
                  <a:pt x="0" y="1529177"/>
                </a:lnTo>
                <a:lnTo>
                  <a:pt x="0" y="0"/>
                </a:lnTo>
                <a:close/>
              </a:path>
            </a:pathLst>
          </a:custGeom>
          <a:blipFill>
            <a:blip r:embed="rId8"/>
            <a:stretch>
              <a:fillRect/>
            </a:stretch>
          </a:blipFill>
        </p:spPr>
        <p:txBody>
          <a:bodyPr/>
          <a:lstStyle/>
          <a:p>
            <a:endParaRPr lang="en-US"/>
          </a:p>
        </p:txBody>
      </p:sp>
      <p:sp>
        <p:nvSpPr>
          <p:cNvPr id="10" name="Freeform 10"/>
          <p:cNvSpPr/>
          <p:nvPr/>
        </p:nvSpPr>
        <p:spPr>
          <a:xfrm>
            <a:off x="11372173" y="4053548"/>
            <a:ext cx="2218733" cy="2179905"/>
          </a:xfrm>
          <a:custGeom>
            <a:avLst/>
            <a:gdLst/>
            <a:ahLst/>
            <a:cxnLst/>
            <a:rect l="l" t="t" r="r" b="b"/>
            <a:pathLst>
              <a:path w="2218733" h="2179905">
                <a:moveTo>
                  <a:pt x="0" y="0"/>
                </a:moveTo>
                <a:lnTo>
                  <a:pt x="2218732" y="0"/>
                </a:lnTo>
                <a:lnTo>
                  <a:pt x="2218732" y="2179904"/>
                </a:lnTo>
                <a:lnTo>
                  <a:pt x="0" y="2179904"/>
                </a:lnTo>
                <a:lnTo>
                  <a:pt x="0" y="0"/>
                </a:lnTo>
                <a:close/>
              </a:path>
            </a:pathLst>
          </a:custGeom>
          <a:blipFill>
            <a:blip r:embed="rId9"/>
            <a:stretch>
              <a:fillRect/>
            </a:stretch>
          </a:blipFill>
        </p:spPr>
        <p:txBody>
          <a:bodyPr/>
          <a:lstStyle/>
          <a:p>
            <a:endParaRPr lang="en-US"/>
          </a:p>
        </p:txBody>
      </p:sp>
      <p:sp>
        <p:nvSpPr>
          <p:cNvPr id="11" name="Freeform 11"/>
          <p:cNvSpPr/>
          <p:nvPr/>
        </p:nvSpPr>
        <p:spPr>
          <a:xfrm>
            <a:off x="14123382" y="1318078"/>
            <a:ext cx="2867380" cy="2164872"/>
          </a:xfrm>
          <a:custGeom>
            <a:avLst/>
            <a:gdLst/>
            <a:ahLst/>
            <a:cxnLst/>
            <a:rect l="l" t="t" r="r" b="b"/>
            <a:pathLst>
              <a:path w="2867380" h="2164872">
                <a:moveTo>
                  <a:pt x="0" y="0"/>
                </a:moveTo>
                <a:lnTo>
                  <a:pt x="2867380" y="0"/>
                </a:lnTo>
                <a:lnTo>
                  <a:pt x="2867380" y="2164872"/>
                </a:lnTo>
                <a:lnTo>
                  <a:pt x="0" y="2164872"/>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1235267" y="1644976"/>
            <a:ext cx="4301871" cy="1838325"/>
          </a:xfrm>
          <a:prstGeom prst="rect">
            <a:avLst/>
          </a:prstGeom>
        </p:spPr>
        <p:txBody>
          <a:bodyPr lIns="0" tIns="0" rIns="0" bIns="0" rtlCol="0" anchor="t">
            <a:spAutoFit/>
          </a:bodyPr>
          <a:lstStyle/>
          <a:p>
            <a:pPr algn="l">
              <a:lnSpc>
                <a:spcPts val="7200"/>
              </a:lnSpc>
            </a:pPr>
            <a:r>
              <a:rPr lang="en-US" sz="6000" b="1">
                <a:solidFill>
                  <a:srgbClr val="000000"/>
                </a:solidFill>
                <a:latin typeface="Cabin Medium"/>
                <a:ea typeface="Cabin Medium"/>
                <a:cs typeface="Cabin Medium"/>
                <a:sym typeface="Cabin Medium"/>
              </a:rPr>
              <a:t>Trang</a:t>
            </a:r>
          </a:p>
          <a:p>
            <a:pPr algn="l">
              <a:lnSpc>
                <a:spcPts val="7200"/>
              </a:lnSpc>
            </a:pPr>
            <a:r>
              <a:rPr lang="en-US" sz="6000" b="1">
                <a:solidFill>
                  <a:srgbClr val="000000"/>
                </a:solidFill>
                <a:latin typeface="Cabin Medium"/>
                <a:ea typeface="Cabin Medium"/>
                <a:cs typeface="Cabin Medium"/>
                <a:sym typeface="Cabin Medium"/>
              </a:rPr>
              <a:t>Tài nguyên</a:t>
            </a:r>
          </a:p>
        </p:txBody>
      </p:sp>
      <p:sp>
        <p:nvSpPr>
          <p:cNvPr id="13" name="TextBox 13"/>
          <p:cNvSpPr txBox="1"/>
          <p:nvPr/>
        </p:nvSpPr>
        <p:spPr>
          <a:xfrm>
            <a:off x="1235267" y="6264225"/>
            <a:ext cx="4518590" cy="2445385"/>
          </a:xfrm>
          <a:prstGeom prst="rect">
            <a:avLst/>
          </a:prstGeom>
        </p:spPr>
        <p:txBody>
          <a:bodyPr lIns="0" tIns="0" rIns="0" bIns="0" rtlCol="0" anchor="t">
            <a:spAutoFit/>
          </a:bodyPr>
          <a:lstStyle/>
          <a:p>
            <a:pPr algn="l">
              <a:lnSpc>
                <a:spcPts val="3289"/>
              </a:lnSpc>
            </a:pPr>
            <a:r>
              <a:rPr lang="en-US" sz="2349">
                <a:solidFill>
                  <a:srgbClr val="000000"/>
                </a:solidFill>
                <a:latin typeface="Cabin"/>
                <a:ea typeface="Cabin"/>
                <a:cs typeface="Cabin"/>
                <a:sym typeface="Cabin"/>
              </a:rPr>
              <a:t>Sử dụng các tài nguyên thiết kế</a:t>
            </a:r>
          </a:p>
          <a:p>
            <a:pPr algn="l">
              <a:lnSpc>
                <a:spcPts val="3289"/>
              </a:lnSpc>
            </a:pPr>
            <a:r>
              <a:rPr lang="en-US" sz="2349">
                <a:solidFill>
                  <a:srgbClr val="000000"/>
                </a:solidFill>
                <a:latin typeface="Cabin"/>
                <a:ea typeface="Cabin"/>
                <a:cs typeface="Cabin"/>
                <a:sym typeface="Cabin"/>
              </a:rPr>
              <a:t>này trong Bản thuyết trình Canva</a:t>
            </a:r>
          </a:p>
          <a:p>
            <a:pPr algn="l">
              <a:lnSpc>
                <a:spcPts val="3289"/>
              </a:lnSpc>
            </a:pPr>
            <a:r>
              <a:rPr lang="en-US" sz="2349">
                <a:solidFill>
                  <a:srgbClr val="000000"/>
                </a:solidFill>
                <a:latin typeface="Cabin"/>
                <a:ea typeface="Cabin"/>
                <a:cs typeface="Cabin"/>
                <a:sym typeface="Cabin"/>
              </a:rPr>
              <a:t>của bạn. Thiết kế vui vẻ!</a:t>
            </a:r>
          </a:p>
          <a:p>
            <a:pPr algn="l">
              <a:lnSpc>
                <a:spcPts val="3289"/>
              </a:lnSpc>
            </a:pPr>
            <a:endParaRPr lang="en-US" sz="2349">
              <a:solidFill>
                <a:srgbClr val="000000"/>
              </a:solidFill>
              <a:latin typeface="Cabin"/>
              <a:ea typeface="Cabin"/>
              <a:cs typeface="Cabin"/>
              <a:sym typeface="Cabin"/>
            </a:endParaRPr>
          </a:p>
          <a:p>
            <a:pPr algn="l">
              <a:lnSpc>
                <a:spcPts val="3289"/>
              </a:lnSpc>
            </a:pPr>
            <a:r>
              <a:rPr lang="en-US" sz="2349">
                <a:solidFill>
                  <a:srgbClr val="000000"/>
                </a:solidFill>
                <a:latin typeface="Cabin"/>
                <a:ea typeface="Cabin"/>
                <a:cs typeface="Cabin"/>
                <a:sym typeface="Cabin"/>
              </a:rPr>
              <a:t>Đừng quên xóa trang này trước khi</a:t>
            </a:r>
          </a:p>
          <a:p>
            <a:pPr algn="l">
              <a:lnSpc>
                <a:spcPts val="3289"/>
              </a:lnSpc>
            </a:pPr>
            <a:r>
              <a:rPr lang="en-US" sz="2349">
                <a:solidFill>
                  <a:srgbClr val="000000"/>
                </a:solidFill>
                <a:latin typeface="Cabin"/>
                <a:ea typeface="Cabin"/>
                <a:cs typeface="Cabin"/>
                <a:sym typeface="Cabin"/>
              </a:rPr>
              <a:t>trình bày.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rot="-5400000">
            <a:off x="3163315" y="5138738"/>
            <a:ext cx="7590766"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8799410" y="6144210"/>
            <a:ext cx="915018" cy="1046279"/>
          </a:xfrm>
          <a:custGeom>
            <a:avLst/>
            <a:gdLst/>
            <a:ahLst/>
            <a:cxnLst/>
            <a:rect l="l" t="t" r="r" b="b"/>
            <a:pathLst>
              <a:path w="915018" h="1046279">
                <a:moveTo>
                  <a:pt x="0" y="0"/>
                </a:moveTo>
                <a:lnTo>
                  <a:pt x="915018" y="0"/>
                </a:lnTo>
                <a:lnTo>
                  <a:pt x="915018" y="1046279"/>
                </a:lnTo>
                <a:lnTo>
                  <a:pt x="0" y="1046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8733779" y="4576002"/>
            <a:ext cx="1046279" cy="1046279"/>
          </a:xfrm>
          <a:custGeom>
            <a:avLst/>
            <a:gdLst/>
            <a:ahLst/>
            <a:cxnLst/>
            <a:rect l="l" t="t" r="r" b="b"/>
            <a:pathLst>
              <a:path w="1046279" h="1046279">
                <a:moveTo>
                  <a:pt x="0" y="0"/>
                </a:moveTo>
                <a:lnTo>
                  <a:pt x="1046279" y="0"/>
                </a:lnTo>
                <a:lnTo>
                  <a:pt x="1046279" y="1046279"/>
                </a:lnTo>
                <a:lnTo>
                  <a:pt x="0" y="1046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810910" y="3283225"/>
            <a:ext cx="892017" cy="614681"/>
          </a:xfrm>
          <a:custGeom>
            <a:avLst/>
            <a:gdLst/>
            <a:ahLst/>
            <a:cxnLst/>
            <a:rect l="l" t="t" r="r" b="b"/>
            <a:pathLst>
              <a:path w="892017" h="614681">
                <a:moveTo>
                  <a:pt x="0" y="0"/>
                </a:moveTo>
                <a:lnTo>
                  <a:pt x="892017" y="0"/>
                </a:lnTo>
                <a:lnTo>
                  <a:pt x="892017" y="614681"/>
                </a:lnTo>
                <a:lnTo>
                  <a:pt x="0" y="6146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8850572" y="1666518"/>
            <a:ext cx="812694" cy="1020506"/>
          </a:xfrm>
          <a:custGeom>
            <a:avLst/>
            <a:gdLst/>
            <a:ahLst/>
            <a:cxnLst/>
            <a:rect l="l" t="t" r="r" b="b"/>
            <a:pathLst>
              <a:path w="812694" h="1020506">
                <a:moveTo>
                  <a:pt x="0" y="0"/>
                </a:moveTo>
                <a:lnTo>
                  <a:pt x="812694" y="0"/>
                </a:lnTo>
                <a:lnTo>
                  <a:pt x="812694" y="1020506"/>
                </a:lnTo>
                <a:lnTo>
                  <a:pt x="0" y="10205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8810910" y="7679830"/>
            <a:ext cx="892017" cy="888773"/>
          </a:xfrm>
          <a:custGeom>
            <a:avLst/>
            <a:gdLst/>
            <a:ahLst/>
            <a:cxnLst/>
            <a:rect l="l" t="t" r="r" b="b"/>
            <a:pathLst>
              <a:path w="892017" h="888773">
                <a:moveTo>
                  <a:pt x="0" y="0"/>
                </a:moveTo>
                <a:lnTo>
                  <a:pt x="892017" y="0"/>
                </a:lnTo>
                <a:lnTo>
                  <a:pt x="892017" y="888773"/>
                </a:lnTo>
                <a:lnTo>
                  <a:pt x="0" y="8887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13971830" y="8001067"/>
            <a:ext cx="873967" cy="246300"/>
          </a:xfrm>
          <a:custGeom>
            <a:avLst/>
            <a:gdLst/>
            <a:ahLst/>
            <a:cxnLst/>
            <a:rect l="l" t="t" r="r" b="b"/>
            <a:pathLst>
              <a:path w="873967" h="246300">
                <a:moveTo>
                  <a:pt x="0" y="0"/>
                </a:moveTo>
                <a:lnTo>
                  <a:pt x="873967" y="0"/>
                </a:lnTo>
                <a:lnTo>
                  <a:pt x="873967" y="246299"/>
                </a:lnTo>
                <a:lnTo>
                  <a:pt x="0" y="2462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Freeform 9"/>
          <p:cNvSpPr/>
          <p:nvPr/>
        </p:nvSpPr>
        <p:spPr>
          <a:xfrm>
            <a:off x="13862852" y="6317322"/>
            <a:ext cx="1046279" cy="700056"/>
          </a:xfrm>
          <a:custGeom>
            <a:avLst/>
            <a:gdLst/>
            <a:ahLst/>
            <a:cxnLst/>
            <a:rect l="l" t="t" r="r" b="b"/>
            <a:pathLst>
              <a:path w="1046279" h="700056">
                <a:moveTo>
                  <a:pt x="0" y="0"/>
                </a:moveTo>
                <a:lnTo>
                  <a:pt x="1046279" y="0"/>
                </a:lnTo>
                <a:lnTo>
                  <a:pt x="1046279" y="700055"/>
                </a:lnTo>
                <a:lnTo>
                  <a:pt x="0" y="70005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Freeform 10"/>
          <p:cNvSpPr/>
          <p:nvPr/>
        </p:nvSpPr>
        <p:spPr>
          <a:xfrm>
            <a:off x="14098524" y="3203755"/>
            <a:ext cx="892017" cy="773622"/>
          </a:xfrm>
          <a:custGeom>
            <a:avLst/>
            <a:gdLst/>
            <a:ahLst/>
            <a:cxnLst/>
            <a:rect l="l" t="t" r="r" b="b"/>
            <a:pathLst>
              <a:path w="892017" h="773622">
                <a:moveTo>
                  <a:pt x="0" y="0"/>
                </a:moveTo>
                <a:lnTo>
                  <a:pt x="892017" y="0"/>
                </a:lnTo>
                <a:lnTo>
                  <a:pt x="892017" y="773621"/>
                </a:lnTo>
                <a:lnTo>
                  <a:pt x="0" y="77362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1" name="Freeform 11"/>
          <p:cNvSpPr/>
          <p:nvPr/>
        </p:nvSpPr>
        <p:spPr>
          <a:xfrm>
            <a:off x="14125321" y="1730762"/>
            <a:ext cx="660092" cy="892017"/>
          </a:xfrm>
          <a:custGeom>
            <a:avLst/>
            <a:gdLst/>
            <a:ahLst/>
            <a:cxnLst/>
            <a:rect l="l" t="t" r="r" b="b"/>
            <a:pathLst>
              <a:path w="660092" h="892017">
                <a:moveTo>
                  <a:pt x="0" y="0"/>
                </a:moveTo>
                <a:lnTo>
                  <a:pt x="660092" y="0"/>
                </a:lnTo>
                <a:lnTo>
                  <a:pt x="660092" y="892017"/>
                </a:lnTo>
                <a:lnTo>
                  <a:pt x="0" y="89201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2" name="Freeform 12"/>
          <p:cNvSpPr/>
          <p:nvPr/>
        </p:nvSpPr>
        <p:spPr>
          <a:xfrm>
            <a:off x="13952451" y="4653133"/>
            <a:ext cx="838496" cy="892017"/>
          </a:xfrm>
          <a:custGeom>
            <a:avLst/>
            <a:gdLst/>
            <a:ahLst/>
            <a:cxnLst/>
            <a:rect l="l" t="t" r="r" b="b"/>
            <a:pathLst>
              <a:path w="838496" h="892017">
                <a:moveTo>
                  <a:pt x="0" y="0"/>
                </a:moveTo>
                <a:lnTo>
                  <a:pt x="838496" y="0"/>
                </a:lnTo>
                <a:lnTo>
                  <a:pt x="838496" y="892017"/>
                </a:lnTo>
                <a:lnTo>
                  <a:pt x="0" y="89201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3" name="Freeform 13"/>
          <p:cNvSpPr/>
          <p:nvPr/>
        </p:nvSpPr>
        <p:spPr>
          <a:xfrm>
            <a:off x="10476872" y="6286813"/>
            <a:ext cx="1046279" cy="761073"/>
          </a:xfrm>
          <a:custGeom>
            <a:avLst/>
            <a:gdLst/>
            <a:ahLst/>
            <a:cxnLst/>
            <a:rect l="l" t="t" r="r" b="b"/>
            <a:pathLst>
              <a:path w="1046279" h="761073">
                <a:moveTo>
                  <a:pt x="0" y="0"/>
                </a:moveTo>
                <a:lnTo>
                  <a:pt x="1046279" y="0"/>
                </a:lnTo>
                <a:lnTo>
                  <a:pt x="1046279" y="761073"/>
                </a:lnTo>
                <a:lnTo>
                  <a:pt x="0" y="76107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4" name="Freeform 14"/>
          <p:cNvSpPr/>
          <p:nvPr/>
        </p:nvSpPr>
        <p:spPr>
          <a:xfrm>
            <a:off x="10476872" y="4587416"/>
            <a:ext cx="1046279" cy="1023451"/>
          </a:xfrm>
          <a:custGeom>
            <a:avLst/>
            <a:gdLst/>
            <a:ahLst/>
            <a:cxnLst/>
            <a:rect l="l" t="t" r="r" b="b"/>
            <a:pathLst>
              <a:path w="1046279" h="1023451">
                <a:moveTo>
                  <a:pt x="0" y="0"/>
                </a:moveTo>
                <a:lnTo>
                  <a:pt x="1046279" y="0"/>
                </a:lnTo>
                <a:lnTo>
                  <a:pt x="1046279" y="1023451"/>
                </a:lnTo>
                <a:lnTo>
                  <a:pt x="0" y="102345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5" name="Freeform 15"/>
          <p:cNvSpPr/>
          <p:nvPr/>
        </p:nvSpPr>
        <p:spPr>
          <a:xfrm>
            <a:off x="10554003" y="3204566"/>
            <a:ext cx="892017" cy="772000"/>
          </a:xfrm>
          <a:custGeom>
            <a:avLst/>
            <a:gdLst/>
            <a:ahLst/>
            <a:cxnLst/>
            <a:rect l="l" t="t" r="r" b="b"/>
            <a:pathLst>
              <a:path w="892017" h="772000">
                <a:moveTo>
                  <a:pt x="0" y="0"/>
                </a:moveTo>
                <a:lnTo>
                  <a:pt x="892017" y="0"/>
                </a:lnTo>
                <a:lnTo>
                  <a:pt x="892017" y="771999"/>
                </a:lnTo>
                <a:lnTo>
                  <a:pt x="0" y="77199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6" name="Freeform 16"/>
          <p:cNvSpPr/>
          <p:nvPr/>
        </p:nvSpPr>
        <p:spPr>
          <a:xfrm>
            <a:off x="10554003" y="1732384"/>
            <a:ext cx="892017" cy="888773"/>
          </a:xfrm>
          <a:custGeom>
            <a:avLst/>
            <a:gdLst/>
            <a:ahLst/>
            <a:cxnLst/>
            <a:rect l="l" t="t" r="r" b="b"/>
            <a:pathLst>
              <a:path w="892017" h="888773">
                <a:moveTo>
                  <a:pt x="0" y="0"/>
                </a:moveTo>
                <a:lnTo>
                  <a:pt x="892017" y="0"/>
                </a:lnTo>
                <a:lnTo>
                  <a:pt x="892017" y="888773"/>
                </a:lnTo>
                <a:lnTo>
                  <a:pt x="0" y="888773"/>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en-US"/>
          </a:p>
        </p:txBody>
      </p:sp>
      <p:sp>
        <p:nvSpPr>
          <p:cNvPr id="17" name="Freeform 17"/>
          <p:cNvSpPr/>
          <p:nvPr/>
        </p:nvSpPr>
        <p:spPr>
          <a:xfrm>
            <a:off x="10649110" y="7810957"/>
            <a:ext cx="701803" cy="626518"/>
          </a:xfrm>
          <a:custGeom>
            <a:avLst/>
            <a:gdLst/>
            <a:ahLst/>
            <a:cxnLst/>
            <a:rect l="l" t="t" r="r" b="b"/>
            <a:pathLst>
              <a:path w="701803" h="626518">
                <a:moveTo>
                  <a:pt x="0" y="0"/>
                </a:moveTo>
                <a:lnTo>
                  <a:pt x="701803" y="0"/>
                </a:lnTo>
                <a:lnTo>
                  <a:pt x="701803" y="626519"/>
                </a:lnTo>
                <a:lnTo>
                  <a:pt x="0" y="62651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US"/>
          </a:p>
        </p:txBody>
      </p:sp>
      <p:sp>
        <p:nvSpPr>
          <p:cNvPr id="18" name="Freeform 18"/>
          <p:cNvSpPr/>
          <p:nvPr/>
        </p:nvSpPr>
        <p:spPr>
          <a:xfrm>
            <a:off x="12404697" y="6144210"/>
            <a:ext cx="642986" cy="1046279"/>
          </a:xfrm>
          <a:custGeom>
            <a:avLst/>
            <a:gdLst/>
            <a:ahLst/>
            <a:cxnLst/>
            <a:rect l="l" t="t" r="r" b="b"/>
            <a:pathLst>
              <a:path w="642986" h="1046279">
                <a:moveTo>
                  <a:pt x="0" y="0"/>
                </a:moveTo>
                <a:lnTo>
                  <a:pt x="642986" y="0"/>
                </a:lnTo>
                <a:lnTo>
                  <a:pt x="642986" y="1046279"/>
                </a:lnTo>
                <a:lnTo>
                  <a:pt x="0" y="1046279"/>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19" name="Freeform 19"/>
          <p:cNvSpPr/>
          <p:nvPr/>
        </p:nvSpPr>
        <p:spPr>
          <a:xfrm>
            <a:off x="12340537" y="3157532"/>
            <a:ext cx="892017" cy="866067"/>
          </a:xfrm>
          <a:custGeom>
            <a:avLst/>
            <a:gdLst/>
            <a:ahLst/>
            <a:cxnLst/>
            <a:rect l="l" t="t" r="r" b="b"/>
            <a:pathLst>
              <a:path w="892017" h="866067">
                <a:moveTo>
                  <a:pt x="0" y="0"/>
                </a:moveTo>
                <a:lnTo>
                  <a:pt x="892016" y="0"/>
                </a:lnTo>
                <a:lnTo>
                  <a:pt x="892016" y="866067"/>
                </a:lnTo>
                <a:lnTo>
                  <a:pt x="0" y="866067"/>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p>
            <a:endParaRPr lang="en-US"/>
          </a:p>
        </p:txBody>
      </p:sp>
      <p:sp>
        <p:nvSpPr>
          <p:cNvPr id="20" name="Freeform 20"/>
          <p:cNvSpPr/>
          <p:nvPr/>
        </p:nvSpPr>
        <p:spPr>
          <a:xfrm>
            <a:off x="12340630" y="1846725"/>
            <a:ext cx="892017" cy="660092"/>
          </a:xfrm>
          <a:custGeom>
            <a:avLst/>
            <a:gdLst/>
            <a:ahLst/>
            <a:cxnLst/>
            <a:rect l="l" t="t" r="r" b="b"/>
            <a:pathLst>
              <a:path w="892017" h="660092">
                <a:moveTo>
                  <a:pt x="0" y="0"/>
                </a:moveTo>
                <a:lnTo>
                  <a:pt x="892017" y="0"/>
                </a:lnTo>
                <a:lnTo>
                  <a:pt x="892017" y="660092"/>
                </a:lnTo>
                <a:lnTo>
                  <a:pt x="0" y="660092"/>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txBody>
          <a:bodyPr/>
          <a:lstStyle/>
          <a:p>
            <a:endParaRPr lang="en-US"/>
          </a:p>
        </p:txBody>
      </p:sp>
      <p:sp>
        <p:nvSpPr>
          <p:cNvPr id="21" name="Freeform 21"/>
          <p:cNvSpPr/>
          <p:nvPr/>
        </p:nvSpPr>
        <p:spPr>
          <a:xfrm>
            <a:off x="12513826" y="4653133"/>
            <a:ext cx="601706" cy="892017"/>
          </a:xfrm>
          <a:custGeom>
            <a:avLst/>
            <a:gdLst/>
            <a:ahLst/>
            <a:cxnLst/>
            <a:rect l="l" t="t" r="r" b="b"/>
            <a:pathLst>
              <a:path w="601706" h="892017">
                <a:moveTo>
                  <a:pt x="0" y="0"/>
                </a:moveTo>
                <a:lnTo>
                  <a:pt x="601706" y="0"/>
                </a:lnTo>
                <a:lnTo>
                  <a:pt x="601706" y="892017"/>
                </a:lnTo>
                <a:lnTo>
                  <a:pt x="0" y="892017"/>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txBody>
          <a:bodyPr/>
          <a:lstStyle/>
          <a:p>
            <a:endParaRPr lang="en-US"/>
          </a:p>
        </p:txBody>
      </p:sp>
      <p:sp>
        <p:nvSpPr>
          <p:cNvPr id="22" name="Freeform 22"/>
          <p:cNvSpPr/>
          <p:nvPr/>
        </p:nvSpPr>
        <p:spPr>
          <a:xfrm>
            <a:off x="12132585" y="7699217"/>
            <a:ext cx="982142" cy="849999"/>
          </a:xfrm>
          <a:custGeom>
            <a:avLst/>
            <a:gdLst/>
            <a:ahLst/>
            <a:cxnLst/>
            <a:rect l="l" t="t" r="r" b="b"/>
            <a:pathLst>
              <a:path w="982142" h="849999">
                <a:moveTo>
                  <a:pt x="0" y="0"/>
                </a:moveTo>
                <a:lnTo>
                  <a:pt x="982142" y="0"/>
                </a:lnTo>
                <a:lnTo>
                  <a:pt x="982142" y="849999"/>
                </a:lnTo>
                <a:lnTo>
                  <a:pt x="0" y="849999"/>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txBody>
          <a:bodyPr/>
          <a:lstStyle/>
          <a:p>
            <a:endParaRPr lang="en-US"/>
          </a:p>
        </p:txBody>
      </p:sp>
      <p:sp>
        <p:nvSpPr>
          <p:cNvPr id="23" name="Freeform 23"/>
          <p:cNvSpPr/>
          <p:nvPr/>
        </p:nvSpPr>
        <p:spPr>
          <a:xfrm>
            <a:off x="15678087" y="1784641"/>
            <a:ext cx="784259" cy="784259"/>
          </a:xfrm>
          <a:custGeom>
            <a:avLst/>
            <a:gdLst/>
            <a:ahLst/>
            <a:cxnLst/>
            <a:rect l="l" t="t" r="r" b="b"/>
            <a:pathLst>
              <a:path w="784259" h="784259">
                <a:moveTo>
                  <a:pt x="0" y="0"/>
                </a:moveTo>
                <a:lnTo>
                  <a:pt x="784260" y="0"/>
                </a:lnTo>
                <a:lnTo>
                  <a:pt x="784260" y="784260"/>
                </a:lnTo>
                <a:lnTo>
                  <a:pt x="0" y="784260"/>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txBody>
          <a:bodyPr/>
          <a:lstStyle/>
          <a:p>
            <a:endParaRPr lang="en-US"/>
          </a:p>
        </p:txBody>
      </p:sp>
      <p:sp>
        <p:nvSpPr>
          <p:cNvPr id="24" name="Freeform 24"/>
          <p:cNvSpPr/>
          <p:nvPr/>
        </p:nvSpPr>
        <p:spPr>
          <a:xfrm>
            <a:off x="15696410" y="6144210"/>
            <a:ext cx="747614" cy="1046279"/>
          </a:xfrm>
          <a:custGeom>
            <a:avLst/>
            <a:gdLst/>
            <a:ahLst/>
            <a:cxnLst/>
            <a:rect l="l" t="t" r="r" b="b"/>
            <a:pathLst>
              <a:path w="747614" h="1046279">
                <a:moveTo>
                  <a:pt x="0" y="0"/>
                </a:moveTo>
                <a:lnTo>
                  <a:pt x="747614" y="0"/>
                </a:lnTo>
                <a:lnTo>
                  <a:pt x="747614" y="1046279"/>
                </a:lnTo>
                <a:lnTo>
                  <a:pt x="0" y="1046279"/>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txBody>
          <a:bodyPr/>
          <a:lstStyle/>
          <a:p>
            <a:endParaRPr lang="en-US"/>
          </a:p>
        </p:txBody>
      </p:sp>
      <p:sp>
        <p:nvSpPr>
          <p:cNvPr id="25" name="Freeform 25"/>
          <p:cNvSpPr/>
          <p:nvPr/>
        </p:nvSpPr>
        <p:spPr>
          <a:xfrm>
            <a:off x="15675009" y="7627951"/>
            <a:ext cx="790416" cy="992531"/>
          </a:xfrm>
          <a:custGeom>
            <a:avLst/>
            <a:gdLst/>
            <a:ahLst/>
            <a:cxnLst/>
            <a:rect l="l" t="t" r="r" b="b"/>
            <a:pathLst>
              <a:path w="790416" h="992531">
                <a:moveTo>
                  <a:pt x="0" y="0"/>
                </a:moveTo>
                <a:lnTo>
                  <a:pt x="790416" y="0"/>
                </a:lnTo>
                <a:lnTo>
                  <a:pt x="790416" y="992531"/>
                </a:lnTo>
                <a:lnTo>
                  <a:pt x="0" y="992531"/>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txBody>
          <a:bodyPr/>
          <a:lstStyle/>
          <a:p>
            <a:endParaRPr lang="en-US"/>
          </a:p>
        </p:txBody>
      </p:sp>
      <p:sp>
        <p:nvSpPr>
          <p:cNvPr id="26" name="Freeform 26"/>
          <p:cNvSpPr/>
          <p:nvPr/>
        </p:nvSpPr>
        <p:spPr>
          <a:xfrm>
            <a:off x="15828622" y="3067426"/>
            <a:ext cx="483190" cy="1046279"/>
          </a:xfrm>
          <a:custGeom>
            <a:avLst/>
            <a:gdLst/>
            <a:ahLst/>
            <a:cxnLst/>
            <a:rect l="l" t="t" r="r" b="b"/>
            <a:pathLst>
              <a:path w="483190" h="1046279">
                <a:moveTo>
                  <a:pt x="0" y="0"/>
                </a:moveTo>
                <a:lnTo>
                  <a:pt x="483190" y="0"/>
                </a:lnTo>
                <a:lnTo>
                  <a:pt x="483190" y="1046279"/>
                </a:lnTo>
                <a:lnTo>
                  <a:pt x="0" y="1046279"/>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txBody>
          <a:bodyPr/>
          <a:lstStyle/>
          <a:p>
            <a:endParaRPr lang="en-US"/>
          </a:p>
        </p:txBody>
      </p:sp>
      <p:sp>
        <p:nvSpPr>
          <p:cNvPr id="27" name="Freeform 27"/>
          <p:cNvSpPr/>
          <p:nvPr/>
        </p:nvSpPr>
        <p:spPr>
          <a:xfrm>
            <a:off x="15599976" y="4628900"/>
            <a:ext cx="940482" cy="940482"/>
          </a:xfrm>
          <a:custGeom>
            <a:avLst/>
            <a:gdLst/>
            <a:ahLst/>
            <a:cxnLst/>
            <a:rect l="l" t="t" r="r" b="b"/>
            <a:pathLst>
              <a:path w="940482" h="940482">
                <a:moveTo>
                  <a:pt x="0" y="0"/>
                </a:moveTo>
                <a:lnTo>
                  <a:pt x="940482" y="0"/>
                </a:lnTo>
                <a:lnTo>
                  <a:pt x="940482" y="940483"/>
                </a:lnTo>
                <a:lnTo>
                  <a:pt x="0" y="940483"/>
                </a:lnTo>
                <a:lnTo>
                  <a:pt x="0" y="0"/>
                </a:lnTo>
                <a:close/>
              </a:path>
            </a:pathLst>
          </a:custGeom>
          <a:blipFill>
            <a:blip r:embed="rId50">
              <a:extLst>
                <a:ext uri="{96DAC541-7B7A-43D3-8B79-37D633B846F1}">
                  <asvg:svgBlip xmlns:asvg="http://schemas.microsoft.com/office/drawing/2016/SVG/main" r:embed="rId51"/>
                </a:ext>
              </a:extLst>
            </a:blip>
            <a:stretch>
              <a:fillRect/>
            </a:stretch>
          </a:blipFill>
        </p:spPr>
        <p:txBody>
          <a:bodyPr/>
          <a:lstStyle/>
          <a:p>
            <a:endParaRPr lang="en-US"/>
          </a:p>
        </p:txBody>
      </p:sp>
      <p:sp>
        <p:nvSpPr>
          <p:cNvPr id="28" name="TextBox 28"/>
          <p:cNvSpPr txBox="1"/>
          <p:nvPr/>
        </p:nvSpPr>
        <p:spPr>
          <a:xfrm>
            <a:off x="1235267" y="1644976"/>
            <a:ext cx="4301871" cy="1838325"/>
          </a:xfrm>
          <a:prstGeom prst="rect">
            <a:avLst/>
          </a:prstGeom>
        </p:spPr>
        <p:txBody>
          <a:bodyPr lIns="0" tIns="0" rIns="0" bIns="0" rtlCol="0" anchor="t">
            <a:spAutoFit/>
          </a:bodyPr>
          <a:lstStyle/>
          <a:p>
            <a:pPr algn="l">
              <a:lnSpc>
                <a:spcPts val="7200"/>
              </a:lnSpc>
            </a:pPr>
            <a:r>
              <a:rPr lang="en-US" sz="6000" b="1">
                <a:solidFill>
                  <a:srgbClr val="000000"/>
                </a:solidFill>
                <a:latin typeface="Cabin Medium"/>
                <a:ea typeface="Cabin Medium"/>
                <a:cs typeface="Cabin Medium"/>
                <a:sym typeface="Cabin Medium"/>
              </a:rPr>
              <a:t>Trang</a:t>
            </a:r>
          </a:p>
          <a:p>
            <a:pPr algn="l">
              <a:lnSpc>
                <a:spcPts val="7200"/>
              </a:lnSpc>
            </a:pPr>
            <a:r>
              <a:rPr lang="en-US" sz="6000" b="1">
                <a:solidFill>
                  <a:srgbClr val="000000"/>
                </a:solidFill>
                <a:latin typeface="Cabin Medium"/>
                <a:ea typeface="Cabin Medium"/>
                <a:cs typeface="Cabin Medium"/>
                <a:sym typeface="Cabin Medium"/>
              </a:rPr>
              <a:t>Tài nguyên</a:t>
            </a:r>
          </a:p>
        </p:txBody>
      </p:sp>
      <p:sp>
        <p:nvSpPr>
          <p:cNvPr id="29" name="TextBox 29"/>
          <p:cNvSpPr txBox="1"/>
          <p:nvPr/>
        </p:nvSpPr>
        <p:spPr>
          <a:xfrm>
            <a:off x="1235267" y="6264225"/>
            <a:ext cx="4518590" cy="2445385"/>
          </a:xfrm>
          <a:prstGeom prst="rect">
            <a:avLst/>
          </a:prstGeom>
        </p:spPr>
        <p:txBody>
          <a:bodyPr lIns="0" tIns="0" rIns="0" bIns="0" rtlCol="0" anchor="t">
            <a:spAutoFit/>
          </a:bodyPr>
          <a:lstStyle/>
          <a:p>
            <a:pPr algn="l">
              <a:lnSpc>
                <a:spcPts val="3289"/>
              </a:lnSpc>
            </a:pPr>
            <a:r>
              <a:rPr lang="en-US" sz="2349">
                <a:solidFill>
                  <a:srgbClr val="000000"/>
                </a:solidFill>
                <a:latin typeface="Cabin"/>
                <a:ea typeface="Cabin"/>
                <a:cs typeface="Cabin"/>
                <a:sym typeface="Cabin"/>
              </a:rPr>
              <a:t>Sử dụng các tài nguyên thiết kế</a:t>
            </a:r>
          </a:p>
          <a:p>
            <a:pPr algn="l">
              <a:lnSpc>
                <a:spcPts val="3289"/>
              </a:lnSpc>
            </a:pPr>
            <a:r>
              <a:rPr lang="en-US" sz="2349">
                <a:solidFill>
                  <a:srgbClr val="000000"/>
                </a:solidFill>
                <a:latin typeface="Cabin"/>
                <a:ea typeface="Cabin"/>
                <a:cs typeface="Cabin"/>
                <a:sym typeface="Cabin"/>
              </a:rPr>
              <a:t>này trong Bản thuyết trình Canva</a:t>
            </a:r>
          </a:p>
          <a:p>
            <a:pPr algn="l">
              <a:lnSpc>
                <a:spcPts val="3289"/>
              </a:lnSpc>
            </a:pPr>
            <a:r>
              <a:rPr lang="en-US" sz="2349">
                <a:solidFill>
                  <a:srgbClr val="000000"/>
                </a:solidFill>
                <a:latin typeface="Cabin"/>
                <a:ea typeface="Cabin"/>
                <a:cs typeface="Cabin"/>
                <a:sym typeface="Cabin"/>
              </a:rPr>
              <a:t>của bạn. Thiết kế vui vẻ!</a:t>
            </a:r>
          </a:p>
          <a:p>
            <a:pPr algn="l">
              <a:lnSpc>
                <a:spcPts val="3289"/>
              </a:lnSpc>
            </a:pPr>
            <a:endParaRPr lang="en-US" sz="2349">
              <a:solidFill>
                <a:srgbClr val="000000"/>
              </a:solidFill>
              <a:latin typeface="Cabin"/>
              <a:ea typeface="Cabin"/>
              <a:cs typeface="Cabin"/>
              <a:sym typeface="Cabin"/>
            </a:endParaRPr>
          </a:p>
          <a:p>
            <a:pPr algn="l">
              <a:lnSpc>
                <a:spcPts val="3289"/>
              </a:lnSpc>
            </a:pPr>
            <a:r>
              <a:rPr lang="en-US" sz="2349">
                <a:solidFill>
                  <a:srgbClr val="000000"/>
                </a:solidFill>
                <a:latin typeface="Cabin"/>
                <a:ea typeface="Cabin"/>
                <a:cs typeface="Cabin"/>
                <a:sym typeface="Cabin"/>
              </a:rPr>
              <a:t>Đừng quên xóa trang này trước khi</a:t>
            </a:r>
          </a:p>
          <a:p>
            <a:pPr algn="l">
              <a:lnSpc>
                <a:spcPts val="3289"/>
              </a:lnSpc>
            </a:pPr>
            <a:r>
              <a:rPr lang="en-US" sz="2349">
                <a:solidFill>
                  <a:srgbClr val="000000"/>
                </a:solidFill>
                <a:latin typeface="Cabin"/>
                <a:ea typeface="Cabin"/>
                <a:cs typeface="Cabin"/>
                <a:sym typeface="Cabin"/>
              </a:rPr>
              <a:t>trình bày.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TextBox 2"/>
          <p:cNvSpPr txBox="1"/>
          <p:nvPr/>
        </p:nvSpPr>
        <p:spPr>
          <a:xfrm>
            <a:off x="1235267" y="5854650"/>
            <a:ext cx="4301871" cy="2854960"/>
          </a:xfrm>
          <a:prstGeom prst="rect">
            <a:avLst/>
          </a:prstGeom>
        </p:spPr>
        <p:txBody>
          <a:bodyPr lIns="0" tIns="0" rIns="0" bIns="0" rtlCol="0" anchor="t">
            <a:spAutoFit/>
          </a:bodyPr>
          <a:lstStyle/>
          <a:p>
            <a:pPr algn="l">
              <a:lnSpc>
                <a:spcPts val="3289"/>
              </a:lnSpc>
            </a:pPr>
            <a:r>
              <a:rPr lang="en-US" sz="2349">
                <a:solidFill>
                  <a:srgbClr val="000000"/>
                </a:solidFill>
                <a:latin typeface="Cabin"/>
                <a:ea typeface="Cabin"/>
                <a:cs typeface="Cabin"/>
                <a:sym typeface="Cabin"/>
              </a:rPr>
              <a:t>Tìm điều kỳ diệu và thú vị khi</a:t>
            </a:r>
          </a:p>
          <a:p>
            <a:pPr algn="l">
              <a:lnSpc>
                <a:spcPts val="3289"/>
              </a:lnSpc>
            </a:pPr>
            <a:r>
              <a:rPr lang="en-US" sz="2349">
                <a:solidFill>
                  <a:srgbClr val="000000"/>
                </a:solidFill>
                <a:latin typeface="Cabin"/>
                <a:ea typeface="Cabin"/>
                <a:cs typeface="Cabin"/>
                <a:sym typeface="Cabin"/>
              </a:rPr>
              <a:t>trình bày với Bản Thuyết Trình</a:t>
            </a:r>
          </a:p>
          <a:p>
            <a:pPr algn="l">
              <a:lnSpc>
                <a:spcPts val="3289"/>
              </a:lnSpc>
            </a:pPr>
            <a:r>
              <a:rPr lang="en-US" sz="2349">
                <a:solidFill>
                  <a:srgbClr val="000000"/>
                </a:solidFill>
                <a:latin typeface="Cabin"/>
                <a:ea typeface="Cabin"/>
                <a:cs typeface="Cabin"/>
                <a:sym typeface="Cabin"/>
              </a:rPr>
              <a:t>Canva. Nhấn các phím sau khi ở</a:t>
            </a:r>
          </a:p>
          <a:p>
            <a:pPr algn="l">
              <a:lnSpc>
                <a:spcPts val="3289"/>
              </a:lnSpc>
            </a:pPr>
            <a:r>
              <a:rPr lang="en-US" sz="2349">
                <a:solidFill>
                  <a:srgbClr val="000000"/>
                </a:solidFill>
                <a:latin typeface="Cabin"/>
                <a:ea typeface="Cabin"/>
                <a:cs typeface="Cabin"/>
                <a:sym typeface="Cabin"/>
              </a:rPr>
              <a:t>chế độ Trình bày!</a:t>
            </a:r>
          </a:p>
          <a:p>
            <a:pPr algn="l">
              <a:lnSpc>
                <a:spcPts val="3289"/>
              </a:lnSpc>
            </a:pPr>
            <a:endParaRPr lang="en-US" sz="2349">
              <a:solidFill>
                <a:srgbClr val="000000"/>
              </a:solidFill>
              <a:latin typeface="Cabin"/>
              <a:ea typeface="Cabin"/>
              <a:cs typeface="Cabin"/>
              <a:sym typeface="Cabin"/>
            </a:endParaRPr>
          </a:p>
          <a:p>
            <a:pPr algn="l">
              <a:lnSpc>
                <a:spcPts val="3289"/>
              </a:lnSpc>
            </a:pPr>
            <a:r>
              <a:rPr lang="en-US" sz="2349">
                <a:solidFill>
                  <a:srgbClr val="000000"/>
                </a:solidFill>
                <a:latin typeface="Cabin"/>
                <a:ea typeface="Cabin"/>
                <a:cs typeface="Cabin"/>
                <a:sym typeface="Cabin"/>
              </a:rPr>
              <a:t>Hãy xóa trang này trước khi </a:t>
            </a:r>
          </a:p>
          <a:p>
            <a:pPr algn="l">
              <a:lnSpc>
                <a:spcPts val="3289"/>
              </a:lnSpc>
            </a:pPr>
            <a:r>
              <a:rPr lang="en-US" sz="2349">
                <a:solidFill>
                  <a:srgbClr val="000000"/>
                </a:solidFill>
                <a:latin typeface="Cabin"/>
                <a:ea typeface="Cabin"/>
                <a:cs typeface="Cabin"/>
                <a:sym typeface="Cabin"/>
              </a:rPr>
              <a:t>trình bày.</a:t>
            </a:r>
          </a:p>
        </p:txBody>
      </p:sp>
      <p:sp>
        <p:nvSpPr>
          <p:cNvPr id="3" name="AutoShape 3"/>
          <p:cNvSpPr/>
          <p:nvPr/>
        </p:nvSpPr>
        <p:spPr>
          <a:xfrm rot="-5400000">
            <a:off x="3163315" y="5138738"/>
            <a:ext cx="7590766"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13409781" y="7852736"/>
            <a:ext cx="3475601" cy="819150"/>
          </a:xfrm>
          <a:prstGeom prst="rect">
            <a:avLst/>
          </a:prstGeom>
        </p:spPr>
        <p:txBody>
          <a:bodyPr lIns="0" tIns="0" rIns="0" bIns="0" rtlCol="0" anchor="t">
            <a:spAutoFit/>
          </a:bodyPr>
          <a:lstStyle/>
          <a:p>
            <a:pPr algn="l">
              <a:lnSpc>
                <a:spcPts val="3240"/>
              </a:lnSpc>
              <a:spcBef>
                <a:spcPct val="0"/>
              </a:spcBef>
            </a:pPr>
            <a:r>
              <a:rPr lang="en-US" sz="2700">
                <a:solidFill>
                  <a:srgbClr val="000000"/>
                </a:solidFill>
                <a:latin typeface="Cabin"/>
                <a:ea typeface="Cabin"/>
                <a:cs typeface="Cabin"/>
                <a:sym typeface="Cabin"/>
              </a:rPr>
              <a:t>Bất kỳ số nào từ</a:t>
            </a:r>
          </a:p>
          <a:p>
            <a:pPr algn="l">
              <a:lnSpc>
                <a:spcPts val="3240"/>
              </a:lnSpc>
              <a:spcBef>
                <a:spcPct val="0"/>
              </a:spcBef>
            </a:pPr>
            <a:r>
              <a:rPr lang="en-US" sz="2700" b="1">
                <a:solidFill>
                  <a:srgbClr val="000000"/>
                </a:solidFill>
                <a:latin typeface="Cabin Medium"/>
                <a:ea typeface="Cabin Medium"/>
                <a:cs typeface="Cabin Medium"/>
                <a:sym typeface="Cabin Medium"/>
              </a:rPr>
              <a:t>0-9</a:t>
            </a:r>
            <a:r>
              <a:rPr lang="en-US" sz="2700">
                <a:solidFill>
                  <a:srgbClr val="000000"/>
                </a:solidFill>
                <a:latin typeface="Cabin"/>
                <a:ea typeface="Cabin"/>
                <a:cs typeface="Cabin"/>
                <a:sym typeface="Cabin"/>
              </a:rPr>
              <a:t> để hẹn giờ</a:t>
            </a:r>
          </a:p>
        </p:txBody>
      </p:sp>
      <p:sp>
        <p:nvSpPr>
          <p:cNvPr id="5" name="TextBox 5"/>
          <p:cNvSpPr txBox="1"/>
          <p:nvPr/>
        </p:nvSpPr>
        <p:spPr>
          <a:xfrm>
            <a:off x="8374122" y="8057523"/>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U</a:t>
            </a:r>
            <a:r>
              <a:rPr lang="en-US" sz="2700">
                <a:solidFill>
                  <a:srgbClr val="000000"/>
                </a:solidFill>
                <a:latin typeface="Cabin"/>
                <a:ea typeface="Cabin"/>
                <a:cs typeface="Cabin"/>
                <a:sym typeface="Cabin"/>
              </a:rPr>
              <a:t> để hạ màn</a:t>
            </a:r>
          </a:p>
        </p:txBody>
      </p:sp>
      <p:sp>
        <p:nvSpPr>
          <p:cNvPr id="6" name="AutoShape 6"/>
          <p:cNvSpPr/>
          <p:nvPr/>
        </p:nvSpPr>
        <p:spPr>
          <a:xfrm rot="1923">
            <a:off x="8374121" y="7179845"/>
            <a:ext cx="8511258" cy="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TextBox 7"/>
          <p:cNvSpPr txBox="1"/>
          <p:nvPr/>
        </p:nvSpPr>
        <p:spPr>
          <a:xfrm>
            <a:off x="13409783" y="5902116"/>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Q</a:t>
            </a:r>
            <a:r>
              <a:rPr lang="en-US" sz="2700">
                <a:solidFill>
                  <a:srgbClr val="000000"/>
                </a:solidFill>
                <a:latin typeface="Cabin"/>
                <a:ea typeface="Cabin"/>
                <a:cs typeface="Cabin"/>
                <a:sym typeface="Cabin"/>
              </a:rPr>
              <a:t> để tắt tiếng</a:t>
            </a:r>
          </a:p>
        </p:txBody>
      </p:sp>
      <p:sp>
        <p:nvSpPr>
          <p:cNvPr id="8" name="TextBox 8"/>
          <p:cNvSpPr txBox="1"/>
          <p:nvPr/>
        </p:nvSpPr>
        <p:spPr>
          <a:xfrm>
            <a:off x="8374122" y="5902116"/>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O</a:t>
            </a:r>
            <a:r>
              <a:rPr lang="en-US" sz="2700">
                <a:solidFill>
                  <a:srgbClr val="000000"/>
                </a:solidFill>
                <a:latin typeface="Cabin"/>
                <a:ea typeface="Cabin"/>
                <a:cs typeface="Cabin"/>
                <a:sym typeface="Cabin"/>
              </a:rPr>
              <a:t> để tạo bong bóng</a:t>
            </a:r>
          </a:p>
        </p:txBody>
      </p:sp>
      <p:sp>
        <p:nvSpPr>
          <p:cNvPr id="9" name="AutoShape 9"/>
          <p:cNvSpPr/>
          <p:nvPr/>
        </p:nvSpPr>
        <p:spPr>
          <a:xfrm rot="1923">
            <a:off x="8374121" y="5024437"/>
            <a:ext cx="8511258" cy="0"/>
          </a:xfrm>
          <a:prstGeom prst="line">
            <a:avLst/>
          </a:prstGeom>
          <a:ln w="9525"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13409783" y="3745706"/>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M</a:t>
            </a:r>
            <a:r>
              <a:rPr lang="en-US" sz="2700">
                <a:solidFill>
                  <a:srgbClr val="000000"/>
                </a:solidFill>
                <a:latin typeface="Cabin"/>
                <a:ea typeface="Cabin"/>
                <a:cs typeface="Cabin"/>
                <a:sym typeface="Cabin"/>
              </a:rPr>
              <a:t> để thả mic</a:t>
            </a:r>
          </a:p>
        </p:txBody>
      </p:sp>
      <p:sp>
        <p:nvSpPr>
          <p:cNvPr id="11" name="TextBox 11"/>
          <p:cNvSpPr txBox="1"/>
          <p:nvPr/>
        </p:nvSpPr>
        <p:spPr>
          <a:xfrm>
            <a:off x="8374125" y="3746709"/>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D</a:t>
            </a:r>
            <a:r>
              <a:rPr lang="en-US" sz="2700">
                <a:solidFill>
                  <a:srgbClr val="000000"/>
                </a:solidFill>
                <a:latin typeface="Cabin"/>
                <a:ea typeface="Cabin"/>
                <a:cs typeface="Cabin"/>
                <a:sym typeface="Cabin"/>
              </a:rPr>
              <a:t> để tạo tiếng trống</a:t>
            </a:r>
          </a:p>
        </p:txBody>
      </p:sp>
      <p:sp>
        <p:nvSpPr>
          <p:cNvPr id="12" name="AutoShape 12"/>
          <p:cNvSpPr/>
          <p:nvPr/>
        </p:nvSpPr>
        <p:spPr>
          <a:xfrm rot="1923">
            <a:off x="8374124" y="2869030"/>
            <a:ext cx="8511258" cy="0"/>
          </a:xfrm>
          <a:prstGeom prst="line">
            <a:avLst/>
          </a:prstGeom>
          <a:ln w="9525"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13409778" y="1591302"/>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C </a:t>
            </a:r>
            <a:r>
              <a:rPr lang="en-US" sz="2700">
                <a:solidFill>
                  <a:srgbClr val="000000"/>
                </a:solidFill>
                <a:latin typeface="Cabin"/>
                <a:ea typeface="Cabin"/>
                <a:cs typeface="Cabin"/>
                <a:sym typeface="Cabin"/>
              </a:rPr>
              <a:t>để tạo hoa giấy</a:t>
            </a:r>
          </a:p>
        </p:txBody>
      </p:sp>
      <p:sp>
        <p:nvSpPr>
          <p:cNvPr id="14" name="TextBox 14"/>
          <p:cNvSpPr txBox="1"/>
          <p:nvPr/>
        </p:nvSpPr>
        <p:spPr>
          <a:xfrm>
            <a:off x="8374119" y="1591302"/>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B</a:t>
            </a:r>
            <a:r>
              <a:rPr lang="en-US" sz="2700">
                <a:solidFill>
                  <a:srgbClr val="000000"/>
                </a:solidFill>
                <a:latin typeface="Cabin"/>
                <a:ea typeface="Cabin"/>
                <a:cs typeface="Cabin"/>
                <a:sym typeface="Cabin"/>
              </a:rPr>
              <a:t> để tạo hiệu ứng mờ</a:t>
            </a:r>
          </a:p>
        </p:txBody>
      </p:sp>
      <p:sp>
        <p:nvSpPr>
          <p:cNvPr id="15" name="TextBox 15"/>
          <p:cNvSpPr txBox="1"/>
          <p:nvPr/>
        </p:nvSpPr>
        <p:spPr>
          <a:xfrm>
            <a:off x="1235267" y="1644976"/>
            <a:ext cx="4301871" cy="1838325"/>
          </a:xfrm>
          <a:prstGeom prst="rect">
            <a:avLst/>
          </a:prstGeom>
        </p:spPr>
        <p:txBody>
          <a:bodyPr lIns="0" tIns="0" rIns="0" bIns="0" rtlCol="0" anchor="t">
            <a:spAutoFit/>
          </a:bodyPr>
          <a:lstStyle/>
          <a:p>
            <a:pPr algn="l">
              <a:lnSpc>
                <a:spcPts val="7200"/>
              </a:lnSpc>
            </a:pPr>
            <a:r>
              <a:rPr lang="en-US" sz="6000" b="1">
                <a:solidFill>
                  <a:srgbClr val="000000"/>
                </a:solidFill>
                <a:latin typeface="Cabin Medium"/>
                <a:ea typeface="Cabin Medium"/>
                <a:cs typeface="Cabin Medium"/>
                <a:sym typeface="Cabin Medium"/>
              </a:rPr>
              <a:t>Trang</a:t>
            </a:r>
          </a:p>
          <a:p>
            <a:pPr algn="l">
              <a:lnSpc>
                <a:spcPts val="7200"/>
              </a:lnSpc>
            </a:pPr>
            <a:r>
              <a:rPr lang="en-US" sz="6000" b="1">
                <a:solidFill>
                  <a:srgbClr val="000000"/>
                </a:solidFill>
                <a:latin typeface="Cabin Medium"/>
                <a:ea typeface="Cabin Medium"/>
                <a:cs typeface="Cabin Medium"/>
                <a:sym typeface="Cabin Medium"/>
              </a:rPr>
              <a:t>Tài nguyên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9252653" y="1149489"/>
            <a:ext cx="7272572" cy="2011604"/>
            <a:chOff x="0" y="0"/>
            <a:chExt cx="5558185" cy="1537402"/>
          </a:xfrm>
        </p:grpSpPr>
        <p:sp>
          <p:nvSpPr>
            <p:cNvPr id="4" name="Freeform 4"/>
            <p:cNvSpPr/>
            <p:nvPr/>
          </p:nvSpPr>
          <p:spPr>
            <a:xfrm>
              <a:off x="0" y="0"/>
              <a:ext cx="5558186" cy="1537402"/>
            </a:xfrm>
            <a:custGeom>
              <a:avLst/>
              <a:gdLst/>
              <a:ahLst/>
              <a:cxnLst/>
              <a:rect l="l" t="t" r="r" b="b"/>
              <a:pathLst>
                <a:path w="5558186" h="1537402">
                  <a:moveTo>
                    <a:pt x="31936" y="0"/>
                  </a:moveTo>
                  <a:lnTo>
                    <a:pt x="5526250" y="0"/>
                  </a:lnTo>
                  <a:cubicBezTo>
                    <a:pt x="5534720" y="0"/>
                    <a:pt x="5542843" y="3365"/>
                    <a:pt x="5548832" y="9354"/>
                  </a:cubicBezTo>
                  <a:cubicBezTo>
                    <a:pt x="5554821" y="15343"/>
                    <a:pt x="5558186" y="23466"/>
                    <a:pt x="5558186" y="31936"/>
                  </a:cubicBezTo>
                  <a:lnTo>
                    <a:pt x="5558186" y="1505466"/>
                  </a:lnTo>
                  <a:cubicBezTo>
                    <a:pt x="5558186" y="1523104"/>
                    <a:pt x="5543887" y="1537402"/>
                    <a:pt x="5526250" y="1537402"/>
                  </a:cubicBezTo>
                  <a:lnTo>
                    <a:pt x="31936" y="1537402"/>
                  </a:lnTo>
                  <a:cubicBezTo>
                    <a:pt x="14298" y="1537402"/>
                    <a:pt x="0" y="1523104"/>
                    <a:pt x="0" y="1505466"/>
                  </a:cubicBezTo>
                  <a:lnTo>
                    <a:pt x="0" y="31936"/>
                  </a:lnTo>
                  <a:cubicBezTo>
                    <a:pt x="0" y="14298"/>
                    <a:pt x="14298" y="0"/>
                    <a:pt x="31936" y="0"/>
                  </a:cubicBezTo>
                  <a:close/>
                </a:path>
              </a:pathLst>
            </a:custGeom>
            <a:solidFill>
              <a:srgbClr val="E0D2EF"/>
            </a:solidFill>
            <a:ln cap="rnd">
              <a:noFill/>
              <a:prstDash val="sysDot"/>
              <a:round/>
            </a:ln>
          </p:spPr>
          <p:txBody>
            <a:bodyPr/>
            <a:lstStyle/>
            <a:p>
              <a:endParaRPr lang="en-US"/>
            </a:p>
          </p:txBody>
        </p:sp>
        <p:sp>
          <p:nvSpPr>
            <p:cNvPr id="5" name="TextBox 5"/>
            <p:cNvSpPr txBox="1"/>
            <p:nvPr/>
          </p:nvSpPr>
          <p:spPr>
            <a:xfrm>
              <a:off x="0" y="-38100"/>
              <a:ext cx="5558185" cy="1575502"/>
            </a:xfrm>
            <a:prstGeom prst="rect">
              <a:avLst/>
            </a:prstGeom>
          </p:spPr>
          <p:txBody>
            <a:bodyPr lIns="254000" tIns="254000" rIns="254000" bIns="254000" rtlCol="0" anchor="ctr"/>
            <a:lstStyle/>
            <a:p>
              <a:pPr algn="just">
                <a:lnSpc>
                  <a:spcPts val="2520"/>
                </a:lnSpc>
              </a:pPr>
              <a:r>
                <a:rPr lang="en-US" sz="1800" dirty="0" err="1">
                  <a:solidFill>
                    <a:srgbClr val="000000"/>
                  </a:solidFill>
                  <a:latin typeface="Cabin"/>
                  <a:ea typeface="Cabin"/>
                  <a:cs typeface="Cabin"/>
                  <a:sym typeface="Cabin"/>
                </a:rPr>
                <a:t>Sử</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dụng</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liên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kết</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để</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đi</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đến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các</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trang</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khác</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trong</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bản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thuyết</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trình</a:t>
              </a:r>
              <a:r>
                <a:rPr lang="en-US" sz="1800" dirty="0">
                  <a:solidFill>
                    <a:srgbClr val="000000"/>
                  </a:solidFill>
                  <a:latin typeface="Cabin"/>
                  <a:ea typeface="Cabin"/>
                  <a:cs typeface="Cabin"/>
                  <a:sym typeface="Cabin"/>
                </a:rPr>
                <a:t>.</a:t>
              </a:r>
            </a:p>
            <a:p>
              <a:pPr algn="just">
                <a:lnSpc>
                  <a:spcPts val="2520"/>
                </a:lnSpc>
              </a:pPr>
              <a:endParaRPr lang="en-US" sz="1800" dirty="0">
                <a:solidFill>
                  <a:srgbClr val="000000"/>
                </a:solidFill>
                <a:latin typeface="Cabin"/>
                <a:ea typeface="Cabin"/>
                <a:cs typeface="Cabin"/>
                <a:sym typeface="Cabin"/>
              </a:endParaRPr>
            </a:p>
            <a:p>
              <a:pPr algn="just">
                <a:lnSpc>
                  <a:spcPts val="2520"/>
                </a:lnSpc>
              </a:pPr>
              <a:r>
                <a:rPr lang="en-US" sz="1800" dirty="0" err="1">
                  <a:solidFill>
                    <a:srgbClr val="000000"/>
                  </a:solidFill>
                  <a:latin typeface="Cabin"/>
                  <a:ea typeface="Cabin"/>
                  <a:cs typeface="Cabin"/>
                  <a:sym typeface="Cabin"/>
                </a:rPr>
                <a:t>Tô</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đoạn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văn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bản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bạn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muốn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gắn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liên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kết</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nhấp</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vào</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biểu</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tượng</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liên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kết</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xuất</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hiện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trên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đoạn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văn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bản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đó</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sau</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đó</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chọn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trang</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mà</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bạn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muốn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liên</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kết</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từ</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danh</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sách</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thả</a:t>
              </a:r>
              <a:r>
                <a:rPr lang="en-US" sz="1800" dirty="0">
                  <a:solidFill>
                    <a:srgbClr val="000000"/>
                  </a:solidFill>
                  <a:latin typeface="Cabin"/>
                  <a:ea typeface="Cabin"/>
                  <a:cs typeface="Cabin"/>
                  <a:sym typeface="Cabin"/>
                </a:rPr>
                <a:t> </a:t>
              </a:r>
              <a:r>
                <a:rPr lang="en-US" sz="1800" dirty="0" err="1">
                  <a:solidFill>
                    <a:srgbClr val="000000"/>
                  </a:solidFill>
                  <a:latin typeface="Cabin"/>
                  <a:ea typeface="Cabin"/>
                  <a:cs typeface="Cabin"/>
                  <a:sym typeface="Cabin"/>
                </a:rPr>
                <a:t>xuống</a:t>
              </a:r>
              <a:r>
                <a:rPr lang="en-US" sz="1800" dirty="0">
                  <a:solidFill>
                    <a:srgbClr val="000000"/>
                  </a:solidFill>
                  <a:latin typeface="Cabin"/>
                  <a:ea typeface="Cabin"/>
                  <a:cs typeface="Cabin"/>
                  <a:sym typeface="Cabin"/>
                </a:rPr>
                <a:t>.</a:t>
              </a:r>
            </a:p>
          </p:txBody>
        </p:sp>
      </p:grpSp>
      <p:sp>
        <p:nvSpPr>
          <p:cNvPr id="6" name="TextBox 6"/>
          <p:cNvSpPr txBox="1"/>
          <p:nvPr/>
        </p:nvSpPr>
        <p:spPr>
          <a:xfrm>
            <a:off x="1409573" y="1459966"/>
            <a:ext cx="6024896" cy="1381125"/>
          </a:xfrm>
          <a:prstGeom prst="rect">
            <a:avLst/>
          </a:prstGeom>
        </p:spPr>
        <p:txBody>
          <a:bodyPr lIns="0" tIns="0" rIns="0" bIns="0" rtlCol="0" anchor="t">
            <a:spAutoFit/>
          </a:bodyPr>
          <a:lstStyle/>
          <a:p>
            <a:pPr marL="0" lvl="0" indent="0" algn="l">
              <a:lnSpc>
                <a:spcPts val="10800"/>
              </a:lnSpc>
              <a:spcBef>
                <a:spcPct val="0"/>
              </a:spcBef>
            </a:pPr>
            <a:r>
              <a:rPr lang="en-US" sz="9000" b="1">
                <a:solidFill>
                  <a:srgbClr val="000000"/>
                </a:solidFill>
                <a:latin typeface="Cabin Medium"/>
                <a:ea typeface="Cabin Medium"/>
                <a:cs typeface="Cabin Medium"/>
                <a:sym typeface="Cabin Medium"/>
              </a:rPr>
              <a:t>Tổng quan</a:t>
            </a:r>
          </a:p>
        </p:txBody>
      </p:sp>
      <p:grpSp>
        <p:nvGrpSpPr>
          <p:cNvPr id="7" name="Group 7"/>
          <p:cNvGrpSpPr/>
          <p:nvPr/>
        </p:nvGrpSpPr>
        <p:grpSpPr>
          <a:xfrm>
            <a:off x="1409573" y="4508057"/>
            <a:ext cx="6992910" cy="4682991"/>
            <a:chOff x="0" y="0"/>
            <a:chExt cx="9323880" cy="6243987"/>
          </a:xfrm>
        </p:grpSpPr>
        <p:sp>
          <p:nvSpPr>
            <p:cNvPr id="8" name="TextBox 8"/>
            <p:cNvSpPr txBox="1"/>
            <p:nvPr/>
          </p:nvSpPr>
          <p:spPr>
            <a:xfrm>
              <a:off x="0" y="-66675"/>
              <a:ext cx="9323880"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dirty="0" err="1">
                  <a:solidFill>
                    <a:srgbClr val="000000"/>
                  </a:solidFill>
                  <a:latin typeface="Cabin"/>
                  <a:ea typeface="Cabin"/>
                  <a:cs typeface="Cabin"/>
                  <a:sym typeface="Cabin"/>
                  <a:hlinkClick r:id="rId3" action="ppaction://hlinksldjump"/>
                </a:rPr>
                <a:t>Giới</a:t>
              </a:r>
              <a:r>
                <a:rPr lang="en-US" sz="3000" u="sng" dirty="0">
                  <a:solidFill>
                    <a:srgbClr val="000000"/>
                  </a:solidFill>
                  <a:latin typeface="Cabin"/>
                  <a:ea typeface="Cabin"/>
                  <a:cs typeface="Cabin"/>
                  <a:sym typeface="Cabin"/>
                  <a:hlinkClick r:id="rId3" action="ppaction://hlinksldjump"/>
                </a:rPr>
                <a:t> </a:t>
              </a:r>
              <a:r>
                <a:rPr lang="en-US" sz="3000" u="sng" dirty="0" err="1">
                  <a:solidFill>
                    <a:srgbClr val="000000"/>
                  </a:solidFill>
                  <a:latin typeface="Cabin"/>
                  <a:ea typeface="Cabin"/>
                  <a:cs typeface="Cabin"/>
                  <a:sym typeface="Cabin"/>
                  <a:hlinkClick r:id="rId3" action="ppaction://hlinksldjump"/>
                </a:rPr>
                <a:t>thiệu</a:t>
              </a:r>
              <a:endParaRPr lang="en-US" sz="3000" u="sng" dirty="0">
                <a:solidFill>
                  <a:srgbClr val="000000"/>
                </a:solidFill>
                <a:latin typeface="Cabin"/>
                <a:ea typeface="Cabin"/>
                <a:cs typeface="Cabin"/>
                <a:sym typeface="Cabin"/>
                <a:hlinkClick r:id="rId3" action="ppaction://hlinksldjump"/>
              </a:endParaRPr>
            </a:p>
          </p:txBody>
        </p:sp>
        <p:sp>
          <p:nvSpPr>
            <p:cNvPr id="9" name="TextBox 9"/>
            <p:cNvSpPr txBox="1"/>
            <p:nvPr/>
          </p:nvSpPr>
          <p:spPr>
            <a:xfrm>
              <a:off x="0" y="852881"/>
              <a:ext cx="9323880"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dirty="0" err="1">
                  <a:solidFill>
                    <a:srgbClr val="000000"/>
                  </a:solidFill>
                  <a:latin typeface="Cabin"/>
                  <a:ea typeface="Cabin"/>
                  <a:cs typeface="Cabin"/>
                  <a:sym typeface="Cabin"/>
                  <a:hlinkClick r:id="rId4" action="ppaction://hlinksldjump"/>
                </a:rPr>
                <a:t>Trình</a:t>
              </a:r>
              <a:r>
                <a:rPr lang="en-US" sz="3000" u="sng" dirty="0">
                  <a:solidFill>
                    <a:srgbClr val="000000"/>
                  </a:solidFill>
                  <a:latin typeface="Cabin"/>
                  <a:ea typeface="Cabin"/>
                  <a:cs typeface="Cabin"/>
                  <a:sym typeface="Cabin"/>
                  <a:hlinkClick r:id="rId4" action="ppaction://hlinksldjump"/>
                </a:rPr>
                <a:t> </a:t>
              </a:r>
              <a:r>
                <a:rPr lang="en-US" sz="3000" u="sng" dirty="0" err="1">
                  <a:solidFill>
                    <a:srgbClr val="000000"/>
                  </a:solidFill>
                  <a:latin typeface="Cabin"/>
                  <a:ea typeface="Cabin"/>
                  <a:cs typeface="Cabin"/>
                  <a:sym typeface="Cabin"/>
                  <a:hlinkClick r:id="rId4" action="ppaction://hlinksldjump"/>
                </a:rPr>
                <a:t>bày</a:t>
              </a:r>
              <a:r>
                <a:rPr lang="en-US" sz="3000" u="sng" dirty="0">
                  <a:solidFill>
                    <a:srgbClr val="000000"/>
                  </a:solidFill>
                  <a:latin typeface="Cabin"/>
                  <a:ea typeface="Cabin"/>
                  <a:cs typeface="Cabin"/>
                  <a:sym typeface="Cabin"/>
                  <a:hlinkClick r:id="rId4" action="ppaction://hlinksldjump"/>
                </a:rPr>
                <a:t> </a:t>
              </a:r>
              <a:r>
                <a:rPr lang="en-US" sz="3000" u="sng" dirty="0" err="1">
                  <a:solidFill>
                    <a:srgbClr val="000000"/>
                  </a:solidFill>
                  <a:latin typeface="Cabin"/>
                  <a:ea typeface="Cabin"/>
                  <a:cs typeface="Cabin"/>
                  <a:sym typeface="Cabin"/>
                  <a:hlinkClick r:id="rId4" action="ppaction://hlinksldjump"/>
                </a:rPr>
                <a:t>Vấn</a:t>
              </a:r>
              <a:r>
                <a:rPr lang="en-US" sz="3000" u="sng" dirty="0">
                  <a:solidFill>
                    <a:srgbClr val="000000"/>
                  </a:solidFill>
                  <a:latin typeface="Cabin"/>
                  <a:ea typeface="Cabin"/>
                  <a:cs typeface="Cabin"/>
                  <a:sym typeface="Cabin"/>
                  <a:hlinkClick r:id="rId4" action="ppaction://hlinksldjump"/>
                </a:rPr>
                <a:t> </a:t>
              </a:r>
              <a:r>
                <a:rPr lang="en-US" sz="3000" u="sng" dirty="0" err="1">
                  <a:solidFill>
                    <a:srgbClr val="000000"/>
                  </a:solidFill>
                  <a:latin typeface="Cabin"/>
                  <a:ea typeface="Cabin"/>
                  <a:cs typeface="Cabin"/>
                  <a:sym typeface="Cabin"/>
                  <a:hlinkClick r:id="rId4" action="ppaction://hlinksldjump"/>
                </a:rPr>
                <a:t>đề</a:t>
              </a:r>
              <a:endParaRPr lang="en-US" sz="3000" u="sng" dirty="0">
                <a:solidFill>
                  <a:srgbClr val="000000"/>
                </a:solidFill>
                <a:latin typeface="Cabin"/>
                <a:ea typeface="Cabin"/>
                <a:cs typeface="Cabin"/>
                <a:sym typeface="Cabin"/>
                <a:hlinkClick r:id="rId4" action="ppaction://hlinksldjump"/>
              </a:endParaRPr>
            </a:p>
          </p:txBody>
        </p:sp>
        <p:sp>
          <p:nvSpPr>
            <p:cNvPr id="10" name="TextBox 10"/>
            <p:cNvSpPr txBox="1"/>
            <p:nvPr/>
          </p:nvSpPr>
          <p:spPr>
            <a:xfrm>
              <a:off x="0" y="1772437"/>
              <a:ext cx="9323880"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5" action="ppaction://hlinksldjump"/>
                </a:rPr>
                <a:t>Tổng quan Cơ sở Lý thuyết Liên quan</a:t>
              </a:r>
            </a:p>
          </p:txBody>
        </p:sp>
        <p:sp>
          <p:nvSpPr>
            <p:cNvPr id="11" name="TextBox 11"/>
            <p:cNvSpPr txBox="1"/>
            <p:nvPr/>
          </p:nvSpPr>
          <p:spPr>
            <a:xfrm>
              <a:off x="0" y="2809045"/>
              <a:ext cx="9323880"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6" action="ppaction://hlinksldjump"/>
                </a:rPr>
                <a:t>Bộ khung</a:t>
              </a:r>
            </a:p>
          </p:txBody>
        </p:sp>
        <p:sp>
          <p:nvSpPr>
            <p:cNvPr id="12" name="TextBox 12"/>
            <p:cNvSpPr txBox="1"/>
            <p:nvPr/>
          </p:nvSpPr>
          <p:spPr>
            <a:xfrm>
              <a:off x="0" y="3728600"/>
              <a:ext cx="9323880"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7" action="ppaction://hlinksldjump"/>
                </a:rPr>
                <a:t>Giả thuyết</a:t>
              </a:r>
            </a:p>
          </p:txBody>
        </p:sp>
        <p:sp>
          <p:nvSpPr>
            <p:cNvPr id="13" name="TextBox 13"/>
            <p:cNvSpPr txBox="1"/>
            <p:nvPr/>
          </p:nvSpPr>
          <p:spPr>
            <a:xfrm>
              <a:off x="0" y="5567712"/>
              <a:ext cx="9323880"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8" action="ppaction://hlinksldjump"/>
                </a:rPr>
                <a:t>Phạm vi và Giới hạn</a:t>
              </a:r>
            </a:p>
          </p:txBody>
        </p:sp>
        <p:sp>
          <p:nvSpPr>
            <p:cNvPr id="14" name="TextBox 14"/>
            <p:cNvSpPr txBox="1"/>
            <p:nvPr/>
          </p:nvSpPr>
          <p:spPr>
            <a:xfrm>
              <a:off x="0" y="4648156"/>
              <a:ext cx="9323880"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9" action="ppaction://hlinksldjump"/>
                </a:rPr>
                <a:t>Phương pháp Luận</a:t>
              </a:r>
            </a:p>
          </p:txBody>
        </p:sp>
      </p:grpSp>
      <p:grpSp>
        <p:nvGrpSpPr>
          <p:cNvPr id="15" name="Group 15"/>
          <p:cNvGrpSpPr/>
          <p:nvPr/>
        </p:nvGrpSpPr>
        <p:grpSpPr>
          <a:xfrm>
            <a:off x="9976880" y="4508057"/>
            <a:ext cx="6851754" cy="4595202"/>
            <a:chOff x="0" y="0"/>
            <a:chExt cx="9135672" cy="6126936"/>
          </a:xfrm>
        </p:grpSpPr>
        <p:sp>
          <p:nvSpPr>
            <p:cNvPr id="16" name="TextBox 16"/>
            <p:cNvSpPr txBox="1"/>
            <p:nvPr/>
          </p:nvSpPr>
          <p:spPr>
            <a:xfrm>
              <a:off x="0" y="5450661"/>
              <a:ext cx="9135672"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10" action="ppaction://hlinksldjump"/>
                </a:rPr>
                <a:t>Hỏi đáp</a:t>
              </a:r>
            </a:p>
          </p:txBody>
        </p:sp>
        <p:sp>
          <p:nvSpPr>
            <p:cNvPr id="17" name="TextBox 17"/>
            <p:cNvSpPr txBox="1"/>
            <p:nvPr/>
          </p:nvSpPr>
          <p:spPr>
            <a:xfrm>
              <a:off x="0" y="852881"/>
              <a:ext cx="9135672"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11" action="ppaction://hlinksldjump"/>
                </a:rPr>
                <a:t>Tóm tắt và Kết luận</a:t>
              </a:r>
            </a:p>
          </p:txBody>
        </p:sp>
        <p:sp>
          <p:nvSpPr>
            <p:cNvPr id="18" name="TextBox 18"/>
            <p:cNvSpPr txBox="1"/>
            <p:nvPr/>
          </p:nvSpPr>
          <p:spPr>
            <a:xfrm>
              <a:off x="0" y="-66675"/>
              <a:ext cx="9135672"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12" action="ppaction://hlinksldjump"/>
                </a:rPr>
                <a:t>Kết quả</a:t>
              </a:r>
            </a:p>
          </p:txBody>
        </p:sp>
        <p:sp>
          <p:nvSpPr>
            <p:cNvPr id="19" name="TextBox 19"/>
            <p:cNvSpPr txBox="1"/>
            <p:nvPr/>
          </p:nvSpPr>
          <p:spPr>
            <a:xfrm>
              <a:off x="0" y="3611549"/>
              <a:ext cx="9135672"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13" action="ppaction://hlinksldjump"/>
                </a:rPr>
                <a:t>Bảng trắng</a:t>
              </a:r>
            </a:p>
          </p:txBody>
        </p:sp>
        <p:sp>
          <p:nvSpPr>
            <p:cNvPr id="20" name="TextBox 20"/>
            <p:cNvSpPr txBox="1"/>
            <p:nvPr/>
          </p:nvSpPr>
          <p:spPr>
            <a:xfrm>
              <a:off x="0" y="4531105"/>
              <a:ext cx="9135672"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14" action="ppaction://hlinksldjump"/>
                </a:rPr>
                <a:t>Lên ý tưởng</a:t>
              </a:r>
            </a:p>
          </p:txBody>
        </p:sp>
        <p:sp>
          <p:nvSpPr>
            <p:cNvPr id="21" name="TextBox 21"/>
            <p:cNvSpPr txBox="1"/>
            <p:nvPr/>
          </p:nvSpPr>
          <p:spPr>
            <a:xfrm>
              <a:off x="0" y="1772437"/>
              <a:ext cx="9135672"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15" action="ppaction://hlinksldjump"/>
                </a:rPr>
                <a:t>Đề xuất và Ứng dụng</a:t>
              </a:r>
            </a:p>
          </p:txBody>
        </p:sp>
        <p:sp>
          <p:nvSpPr>
            <p:cNvPr id="22" name="TextBox 22"/>
            <p:cNvSpPr txBox="1"/>
            <p:nvPr/>
          </p:nvSpPr>
          <p:spPr>
            <a:xfrm>
              <a:off x="0" y="2691993"/>
              <a:ext cx="9135672" cy="692150"/>
            </a:xfrm>
            <a:prstGeom prst="rect">
              <a:avLst/>
            </a:prstGeom>
          </p:spPr>
          <p:txBody>
            <a:bodyPr lIns="0" tIns="0" rIns="0" bIns="0" rtlCol="0" anchor="t">
              <a:spAutoFit/>
            </a:bodyPr>
            <a:lstStyle/>
            <a:p>
              <a:pPr marL="647700" lvl="1" indent="-323850" algn="l">
                <a:lnSpc>
                  <a:spcPts val="4200"/>
                </a:lnSpc>
                <a:buFont typeface="Arial"/>
                <a:buChar char="•"/>
              </a:pPr>
              <a:r>
                <a:rPr lang="en-US" sz="3000" u="sng">
                  <a:solidFill>
                    <a:srgbClr val="000000"/>
                  </a:solidFill>
                  <a:latin typeface="Cabin"/>
                  <a:ea typeface="Cabin"/>
                  <a:cs typeface="Cabin"/>
                  <a:sym typeface="Cabin"/>
                  <a:hlinkClick r:id="rId16" action="ppaction://hlinksldjump"/>
                </a:rPr>
                <a:t>Tài liệu Tham khảo</a:t>
              </a:r>
            </a:p>
          </p:txBody>
        </p:sp>
      </p:grpSp>
      <p:sp>
        <p:nvSpPr>
          <p:cNvPr id="23" name="AutoShape 23"/>
          <p:cNvSpPr/>
          <p:nvPr/>
        </p:nvSpPr>
        <p:spPr>
          <a:xfrm>
            <a:off x="1409573" y="3629073"/>
            <a:ext cx="15115652"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0" y="0"/>
            <a:ext cx="6384591" cy="10287000"/>
          </a:xfrm>
          <a:custGeom>
            <a:avLst/>
            <a:gdLst/>
            <a:ahLst/>
            <a:cxnLst/>
            <a:rect l="l" t="t" r="r" b="b"/>
            <a:pathLst>
              <a:path w="6384591" h="10287000">
                <a:moveTo>
                  <a:pt x="0" y="0"/>
                </a:moveTo>
                <a:lnTo>
                  <a:pt x="6384591" y="0"/>
                </a:lnTo>
                <a:lnTo>
                  <a:pt x="6384591" y="10287000"/>
                </a:lnTo>
                <a:lnTo>
                  <a:pt x="0" y="10287000"/>
                </a:lnTo>
                <a:lnTo>
                  <a:pt x="0" y="0"/>
                </a:lnTo>
                <a:close/>
              </a:path>
            </a:pathLst>
          </a:custGeom>
          <a:blipFill>
            <a:blip r:embed="rId2"/>
            <a:stretch>
              <a:fillRect l="-3707" r="-3707"/>
            </a:stretch>
          </a:blipFill>
        </p:spPr>
        <p:txBody>
          <a:bodyPr/>
          <a:lstStyle/>
          <a:p>
            <a:endParaRPr lang="en-US"/>
          </a:p>
        </p:txBody>
      </p:sp>
      <p:sp>
        <p:nvSpPr>
          <p:cNvPr id="3" name="TextBox 3"/>
          <p:cNvSpPr txBox="1"/>
          <p:nvPr/>
        </p:nvSpPr>
        <p:spPr>
          <a:xfrm>
            <a:off x="8042111" y="1009650"/>
            <a:ext cx="3236327" cy="334963"/>
          </a:xfrm>
          <a:prstGeom prst="rect">
            <a:avLst/>
          </a:prstGeom>
        </p:spPr>
        <p:txBody>
          <a:bodyPr lIns="0" tIns="0" rIns="0" bIns="0" rtlCol="0" anchor="t">
            <a:spAutoFit/>
          </a:bodyPr>
          <a:lstStyle/>
          <a:p>
            <a:pPr algn="l">
              <a:lnSpc>
                <a:spcPts val="2762"/>
              </a:lnSpc>
            </a:pPr>
            <a:r>
              <a:rPr lang="en-US" sz="2124" u="sng" dirty="0">
                <a:solidFill>
                  <a:srgbClr val="000000"/>
                </a:solidFill>
                <a:latin typeface="Cabin"/>
                <a:ea typeface="Cabin"/>
                <a:cs typeface="Cabin"/>
                <a:sym typeface="Cabin"/>
                <a:hlinkClick r:id="rId3" action="ppaction://hlinksldjump"/>
              </a:rPr>
              <a:t>Quay </a:t>
            </a:r>
            <a:r>
              <a:rPr lang="en-US" sz="2124" u="sng" dirty="0" err="1">
                <a:solidFill>
                  <a:srgbClr val="000000"/>
                </a:solidFill>
                <a:latin typeface="Cabin"/>
                <a:ea typeface="Cabin"/>
                <a:cs typeface="Cabin"/>
                <a:sym typeface="Cabin"/>
                <a:hlinkClick r:id="rId3" action="ppaction://hlinksldjump"/>
              </a:rPr>
              <a:t>lại</a:t>
            </a:r>
            <a:r>
              <a:rPr lang="en-US" sz="2124" u="sng" dirty="0">
                <a:solidFill>
                  <a:srgbClr val="000000"/>
                </a:solidFill>
                <a:latin typeface="Cabin"/>
                <a:ea typeface="Cabin"/>
                <a:cs typeface="Cabin"/>
                <a:sym typeface="Cabin"/>
                <a:hlinkClick r:id="rId3" action="ppaction://hlinksldjump"/>
              </a:rPr>
              <a:t> Trang </a:t>
            </a:r>
            <a:r>
              <a:rPr lang="en-US" sz="2124" u="sng" dirty="0" err="1">
                <a:solidFill>
                  <a:srgbClr val="000000"/>
                </a:solidFill>
                <a:latin typeface="Cabin"/>
                <a:ea typeface="Cabin"/>
                <a:cs typeface="Cabin"/>
                <a:sym typeface="Cabin"/>
                <a:hlinkClick r:id="rId3" action="ppaction://hlinksldjump"/>
              </a:rPr>
              <a:t>Tổng</a:t>
            </a:r>
            <a:r>
              <a:rPr lang="en-US" sz="2124" u="sng" dirty="0">
                <a:solidFill>
                  <a:srgbClr val="000000"/>
                </a:solidFill>
                <a:latin typeface="Cabin"/>
                <a:ea typeface="Cabin"/>
                <a:cs typeface="Cabin"/>
                <a:sym typeface="Cabin"/>
                <a:hlinkClick r:id="rId3" action="ppaction://hlinksldjump"/>
              </a:rPr>
              <a:t> </a:t>
            </a:r>
            <a:r>
              <a:rPr lang="en-US" sz="2124" u="sng" dirty="0" err="1">
                <a:solidFill>
                  <a:srgbClr val="000000"/>
                </a:solidFill>
                <a:latin typeface="Cabin"/>
                <a:ea typeface="Cabin"/>
                <a:cs typeface="Cabin"/>
                <a:sym typeface="Cabin"/>
                <a:hlinkClick r:id="rId3" action="ppaction://hlinksldjump"/>
              </a:rPr>
              <a:t>quan</a:t>
            </a:r>
            <a:endParaRPr lang="en-US" sz="2124" u="sng" dirty="0">
              <a:solidFill>
                <a:srgbClr val="000000"/>
              </a:solidFill>
              <a:latin typeface="Cabin"/>
              <a:ea typeface="Cabin"/>
              <a:cs typeface="Cabin"/>
              <a:sym typeface="Cabin"/>
              <a:hlinkClick r:id="rId3" action="ppaction://hlinksldjump"/>
            </a:endParaRPr>
          </a:p>
        </p:txBody>
      </p:sp>
      <p:sp>
        <p:nvSpPr>
          <p:cNvPr id="4" name="TextBox 4"/>
          <p:cNvSpPr txBox="1"/>
          <p:nvPr/>
        </p:nvSpPr>
        <p:spPr>
          <a:xfrm>
            <a:off x="8042111" y="8931275"/>
            <a:ext cx="4778905" cy="327025"/>
          </a:xfrm>
          <a:prstGeom prst="rect">
            <a:avLst/>
          </a:prstGeom>
        </p:spPr>
        <p:txBody>
          <a:bodyPr lIns="0" tIns="0" rIns="0" bIns="0" rtlCol="0" anchor="t">
            <a:spAutoFit/>
          </a:bodyPr>
          <a:lstStyle/>
          <a:p>
            <a:pPr algn="l">
              <a:lnSpc>
                <a:spcPts val="2600"/>
              </a:lnSpc>
            </a:pPr>
            <a:r>
              <a:rPr lang="en-US" sz="2000" i="1">
                <a:solidFill>
                  <a:srgbClr val="000000"/>
                </a:solidFill>
                <a:latin typeface="Cabin Italics"/>
                <a:ea typeface="Cabin Italics"/>
                <a:cs typeface="Cabin Italics"/>
                <a:sym typeface="Cabin Italics"/>
              </a:rPr>
              <a:t>Nguồn: Thêm nguồn tham khảo ở đây.</a:t>
            </a:r>
          </a:p>
        </p:txBody>
      </p:sp>
      <p:grpSp>
        <p:nvGrpSpPr>
          <p:cNvPr id="5" name="Group 5"/>
          <p:cNvGrpSpPr/>
          <p:nvPr/>
        </p:nvGrpSpPr>
        <p:grpSpPr>
          <a:xfrm>
            <a:off x="8042111" y="2676235"/>
            <a:ext cx="8819537" cy="4522574"/>
            <a:chOff x="0" y="0"/>
            <a:chExt cx="11759382" cy="6030099"/>
          </a:xfrm>
        </p:grpSpPr>
        <p:sp>
          <p:nvSpPr>
            <p:cNvPr id="6" name="TextBox 6"/>
            <p:cNvSpPr txBox="1"/>
            <p:nvPr/>
          </p:nvSpPr>
          <p:spPr>
            <a:xfrm>
              <a:off x="0" y="2513929"/>
              <a:ext cx="11759382" cy="14033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abin"/>
                  <a:ea typeface="Cabin"/>
                  <a:cs typeface="Cabin"/>
                  <a:sym typeface="Cabin"/>
                </a:rPr>
                <a:t>Viết những điểm quan trọng từ nền tảng của lĩnh vực nghiên cứu trong nghiên cứu của bạn.</a:t>
              </a:r>
            </a:p>
          </p:txBody>
        </p:sp>
        <p:sp>
          <p:nvSpPr>
            <p:cNvPr id="7" name="TextBox 7"/>
            <p:cNvSpPr txBox="1"/>
            <p:nvPr/>
          </p:nvSpPr>
          <p:spPr>
            <a:xfrm>
              <a:off x="0" y="4642624"/>
              <a:ext cx="11759382" cy="14033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abin"/>
                  <a:ea typeface="Cabin"/>
                  <a:cs typeface="Cabin"/>
                  <a:sym typeface="Cabin"/>
                </a:rPr>
                <a:t>Cũng viết những điểm nổi bật từ tầm quan trọng của lĩnh vực nghiên cứu trong nghiên cứu của bạn.</a:t>
              </a:r>
            </a:p>
          </p:txBody>
        </p:sp>
        <p:sp>
          <p:nvSpPr>
            <p:cNvPr id="8" name="TextBox 8"/>
            <p:cNvSpPr txBox="1"/>
            <p:nvPr/>
          </p:nvSpPr>
          <p:spPr>
            <a:xfrm>
              <a:off x="0" y="-9525"/>
              <a:ext cx="11759382" cy="1838325"/>
            </a:xfrm>
            <a:prstGeom prst="rect">
              <a:avLst/>
            </a:prstGeom>
          </p:spPr>
          <p:txBody>
            <a:bodyPr lIns="0" tIns="0" rIns="0" bIns="0" rtlCol="0" anchor="t">
              <a:spAutoFit/>
            </a:bodyPr>
            <a:lstStyle/>
            <a:p>
              <a:pPr marL="0" lvl="0" indent="0" algn="l">
                <a:lnSpc>
                  <a:spcPts val="10800"/>
                </a:lnSpc>
                <a:spcBef>
                  <a:spcPct val="0"/>
                </a:spcBef>
              </a:pPr>
              <a:r>
                <a:rPr lang="en-US" sz="9000" b="1">
                  <a:solidFill>
                    <a:srgbClr val="000000"/>
                  </a:solidFill>
                  <a:latin typeface="Cabin Medium"/>
                  <a:ea typeface="Cabin Medium"/>
                  <a:cs typeface="Cabin Medium"/>
                  <a:sym typeface="Cabin Medium"/>
                </a:rPr>
                <a:t>Giới thiệu</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8412404">
            <a:off x="5808682" y="6172200"/>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2"/>
            <a:stretch>
              <a:fillRect/>
            </a:stretch>
          </a:blipFill>
        </p:spPr>
        <p:txBody>
          <a:bodyPr/>
          <a:lstStyle/>
          <a:p>
            <a:endParaRPr lang="en-US"/>
          </a:p>
        </p:txBody>
      </p:sp>
      <p:sp>
        <p:nvSpPr>
          <p:cNvPr id="3" name="AutoShape 3"/>
          <p:cNvSpPr/>
          <p:nvPr/>
        </p:nvSpPr>
        <p:spPr>
          <a:xfrm rot="-5400000">
            <a:off x="6873687" y="5138738"/>
            <a:ext cx="7340687"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379865" y="1917613"/>
            <a:ext cx="7764135" cy="3759200"/>
            <a:chOff x="0" y="0"/>
            <a:chExt cx="10352180" cy="5012267"/>
          </a:xfrm>
        </p:grpSpPr>
        <p:sp>
          <p:nvSpPr>
            <p:cNvPr id="5" name="TextBox 5"/>
            <p:cNvSpPr txBox="1"/>
            <p:nvPr/>
          </p:nvSpPr>
          <p:spPr>
            <a:xfrm>
              <a:off x="0" y="-9525"/>
              <a:ext cx="10352180" cy="3667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Cabin Medium"/>
                  <a:ea typeface="Cabin Medium"/>
                  <a:cs typeface="Cabin Medium"/>
                  <a:sym typeface="Cabin Medium"/>
                </a:rPr>
                <a:t>Trình bày</a:t>
              </a:r>
            </a:p>
            <a:p>
              <a:pPr algn="l">
                <a:lnSpc>
                  <a:spcPts val="10800"/>
                </a:lnSpc>
                <a:spcBef>
                  <a:spcPct val="0"/>
                </a:spcBef>
              </a:pPr>
              <a:r>
                <a:rPr lang="en-US" sz="9000" b="1">
                  <a:solidFill>
                    <a:srgbClr val="000000"/>
                  </a:solidFill>
                  <a:latin typeface="Cabin Medium"/>
                  <a:ea typeface="Cabin Medium"/>
                  <a:cs typeface="Cabin Medium"/>
                  <a:sym typeface="Cabin Medium"/>
                </a:rPr>
                <a:t>Vấn đề</a:t>
              </a:r>
            </a:p>
          </p:txBody>
        </p:sp>
        <p:sp>
          <p:nvSpPr>
            <p:cNvPr id="6" name="TextBox 6"/>
            <p:cNvSpPr txBox="1"/>
            <p:nvPr/>
          </p:nvSpPr>
          <p:spPr>
            <a:xfrm>
              <a:off x="0" y="4335992"/>
              <a:ext cx="10352180" cy="676275"/>
            </a:xfrm>
            <a:prstGeom prst="rect">
              <a:avLst/>
            </a:prstGeom>
          </p:spPr>
          <p:txBody>
            <a:bodyPr lIns="0" tIns="0" rIns="0" bIns="0" rtlCol="0" anchor="t">
              <a:spAutoFit/>
            </a:bodyPr>
            <a:lstStyle/>
            <a:p>
              <a:pPr algn="l">
                <a:lnSpc>
                  <a:spcPts val="4200"/>
                </a:lnSpc>
              </a:pPr>
              <a:r>
                <a:rPr lang="en-US" sz="3000">
                  <a:solidFill>
                    <a:srgbClr val="000000"/>
                  </a:solidFill>
                  <a:latin typeface="Cabin"/>
                  <a:ea typeface="Cabin"/>
                  <a:cs typeface="Cabin"/>
                  <a:sym typeface="Cabin"/>
                </a:rPr>
                <a:t>Viết câu hỏi nghiên cứu của bạn ở đây.</a:t>
              </a:r>
            </a:p>
          </p:txBody>
        </p:sp>
      </p:grpSp>
      <p:grpSp>
        <p:nvGrpSpPr>
          <p:cNvPr id="7" name="Group 7"/>
          <p:cNvGrpSpPr/>
          <p:nvPr/>
        </p:nvGrpSpPr>
        <p:grpSpPr>
          <a:xfrm>
            <a:off x="11939443" y="2098500"/>
            <a:ext cx="4591617" cy="5880998"/>
            <a:chOff x="0" y="0"/>
            <a:chExt cx="6122156" cy="7841330"/>
          </a:xfrm>
        </p:grpSpPr>
        <p:sp>
          <p:nvSpPr>
            <p:cNvPr id="8" name="TextBox 8"/>
            <p:cNvSpPr txBox="1"/>
            <p:nvPr/>
          </p:nvSpPr>
          <p:spPr>
            <a:xfrm>
              <a:off x="0" y="-9525"/>
              <a:ext cx="6122156" cy="720725"/>
            </a:xfrm>
            <a:prstGeom prst="rect">
              <a:avLst/>
            </a:prstGeom>
          </p:spPr>
          <p:txBody>
            <a:bodyPr lIns="0" tIns="0" rIns="0" bIns="0" rtlCol="0" anchor="t">
              <a:spAutoFit/>
            </a:bodyPr>
            <a:lstStyle/>
            <a:p>
              <a:pPr marL="0" lvl="0" indent="0" algn="l">
                <a:lnSpc>
                  <a:spcPts val="4200"/>
                </a:lnSpc>
                <a:spcBef>
                  <a:spcPct val="0"/>
                </a:spcBef>
              </a:pPr>
              <a:r>
                <a:rPr lang="en-US" sz="3500" b="1">
                  <a:solidFill>
                    <a:srgbClr val="000000"/>
                  </a:solidFill>
                  <a:latin typeface="Cabin Medium"/>
                  <a:ea typeface="Cabin Medium"/>
                  <a:cs typeface="Cabin Medium"/>
                  <a:sym typeface="Cabin Medium"/>
                </a:rPr>
                <a:t>Mục tiêu</a:t>
              </a:r>
            </a:p>
          </p:txBody>
        </p:sp>
        <p:sp>
          <p:nvSpPr>
            <p:cNvPr id="9" name="TextBox 9"/>
            <p:cNvSpPr txBox="1"/>
            <p:nvPr/>
          </p:nvSpPr>
          <p:spPr>
            <a:xfrm>
              <a:off x="0" y="1477784"/>
              <a:ext cx="6122156" cy="6266603"/>
            </a:xfrm>
            <a:prstGeom prst="rect">
              <a:avLst/>
            </a:prstGeom>
          </p:spPr>
          <p:txBody>
            <a:bodyPr lIns="0" tIns="0" rIns="0" bIns="0" rtlCol="0" anchor="t">
              <a:spAutoFit/>
            </a:bodyPr>
            <a:lstStyle/>
            <a:p>
              <a:pPr marL="523557" lvl="1" indent="-261778" algn="l">
                <a:lnSpc>
                  <a:spcPts val="3394"/>
                </a:lnSpc>
                <a:buFont typeface="Arial"/>
                <a:buChar char="•"/>
              </a:pPr>
              <a:r>
                <a:rPr lang="en-US" sz="2424">
                  <a:solidFill>
                    <a:srgbClr val="000000"/>
                  </a:solidFill>
                  <a:latin typeface="Cabin"/>
                  <a:ea typeface="Cabin"/>
                  <a:cs typeface="Cabin"/>
                  <a:sym typeface="Cabin"/>
                </a:rPr>
                <a:t>Liệt kê các mục tiêu sẽ giải quyết câu hỏi nghiên cứu của bạn ở đây.</a:t>
              </a:r>
            </a:p>
            <a:p>
              <a:pPr algn="l">
                <a:lnSpc>
                  <a:spcPts val="3394"/>
                </a:lnSpc>
              </a:pPr>
              <a:endParaRPr lang="en-US" sz="2424">
                <a:solidFill>
                  <a:srgbClr val="000000"/>
                </a:solidFill>
                <a:latin typeface="Cabin"/>
                <a:ea typeface="Cabin"/>
                <a:cs typeface="Cabin"/>
                <a:sym typeface="Cabin"/>
              </a:endParaRPr>
            </a:p>
            <a:p>
              <a:pPr marL="523557" lvl="1" indent="-261778" algn="l">
                <a:lnSpc>
                  <a:spcPts val="3394"/>
                </a:lnSpc>
                <a:buFont typeface="Arial"/>
                <a:buChar char="•"/>
              </a:pPr>
              <a:r>
                <a:rPr lang="en-US" sz="2424">
                  <a:solidFill>
                    <a:srgbClr val="000000"/>
                  </a:solidFill>
                  <a:latin typeface="Cabin"/>
                  <a:ea typeface="Cabin"/>
                  <a:cs typeface="Cabin"/>
                  <a:sym typeface="Cabin"/>
                </a:rPr>
                <a:t>Liệt kê các mục tiêu sẽ giải quyết câu hỏi nghiên cứu của bạn ở đây.</a:t>
              </a:r>
            </a:p>
            <a:p>
              <a:pPr algn="l">
                <a:lnSpc>
                  <a:spcPts val="3394"/>
                </a:lnSpc>
              </a:pPr>
              <a:endParaRPr lang="en-US" sz="2424">
                <a:solidFill>
                  <a:srgbClr val="000000"/>
                </a:solidFill>
                <a:latin typeface="Cabin"/>
                <a:ea typeface="Cabin"/>
                <a:cs typeface="Cabin"/>
                <a:sym typeface="Cabin"/>
              </a:endParaRPr>
            </a:p>
            <a:p>
              <a:pPr marL="523557" lvl="1" indent="-261778" algn="l">
                <a:lnSpc>
                  <a:spcPts val="3394"/>
                </a:lnSpc>
                <a:buFont typeface="Arial"/>
                <a:buChar char="•"/>
              </a:pPr>
              <a:r>
                <a:rPr lang="en-US" sz="2424">
                  <a:solidFill>
                    <a:srgbClr val="000000"/>
                  </a:solidFill>
                  <a:latin typeface="Cabin"/>
                  <a:ea typeface="Cabin"/>
                  <a:cs typeface="Cabin"/>
                  <a:sym typeface="Cabin"/>
                </a:rPr>
                <a:t>Liệt kê các mục tiêu sẽ giải quyết câu hỏi nghiên cứu của bạn ở đây.</a:t>
              </a:r>
            </a:p>
          </p:txBody>
        </p:sp>
      </p:grpSp>
      <p:sp>
        <p:nvSpPr>
          <p:cNvPr id="10" name="TextBox 10"/>
          <p:cNvSpPr txBox="1"/>
          <p:nvPr/>
        </p:nvSpPr>
        <p:spPr>
          <a:xfrm>
            <a:off x="1379865" y="7972512"/>
            <a:ext cx="3236327" cy="334963"/>
          </a:xfrm>
          <a:prstGeom prst="rect">
            <a:avLst/>
          </a:prstGeom>
        </p:spPr>
        <p:txBody>
          <a:bodyPr lIns="0" tIns="0" rIns="0" bIns="0" rtlCol="0" anchor="t">
            <a:spAutoFit/>
          </a:bodyPr>
          <a:lstStyle/>
          <a:p>
            <a:pPr algn="l">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099003"/>
          </a:xfrm>
          <a:custGeom>
            <a:avLst/>
            <a:gdLst/>
            <a:ahLst/>
            <a:cxnLst/>
            <a:rect l="l" t="t" r="r" b="b"/>
            <a:pathLst>
              <a:path w="18288000" h="3099003">
                <a:moveTo>
                  <a:pt x="0" y="0"/>
                </a:moveTo>
                <a:lnTo>
                  <a:pt x="18288000" y="0"/>
                </a:lnTo>
                <a:lnTo>
                  <a:pt x="18288000" y="3099003"/>
                </a:lnTo>
                <a:lnTo>
                  <a:pt x="0" y="3099003"/>
                </a:lnTo>
                <a:lnTo>
                  <a:pt x="0" y="0"/>
                </a:lnTo>
                <a:close/>
              </a:path>
            </a:pathLst>
          </a:custGeom>
          <a:blipFill>
            <a:blip r:embed="rId2"/>
            <a:stretch>
              <a:fillRect t="-451935" b="-333806"/>
            </a:stretch>
          </a:blipFill>
        </p:spPr>
        <p:txBody>
          <a:bodyPr/>
          <a:lstStyle/>
          <a:p>
            <a:endParaRPr lang="en-US"/>
          </a:p>
        </p:txBody>
      </p:sp>
      <p:grpSp>
        <p:nvGrpSpPr>
          <p:cNvPr id="3" name="Group 3"/>
          <p:cNvGrpSpPr/>
          <p:nvPr/>
        </p:nvGrpSpPr>
        <p:grpSpPr>
          <a:xfrm>
            <a:off x="1276899" y="4447983"/>
            <a:ext cx="7280151" cy="2733999"/>
            <a:chOff x="0" y="0"/>
            <a:chExt cx="9706868" cy="3645333"/>
          </a:xfrm>
        </p:grpSpPr>
        <p:sp>
          <p:nvSpPr>
            <p:cNvPr id="4" name="TextBox 4"/>
            <p:cNvSpPr txBox="1"/>
            <p:nvPr/>
          </p:nvSpPr>
          <p:spPr>
            <a:xfrm>
              <a:off x="0" y="-95250"/>
              <a:ext cx="9706868" cy="2820162"/>
            </a:xfrm>
            <a:prstGeom prst="rect">
              <a:avLst/>
            </a:prstGeom>
          </p:spPr>
          <p:txBody>
            <a:bodyPr lIns="0" tIns="0" rIns="0" bIns="0" rtlCol="0" anchor="t">
              <a:spAutoFit/>
            </a:bodyPr>
            <a:lstStyle/>
            <a:p>
              <a:pPr algn="l">
                <a:lnSpc>
                  <a:spcPts val="8567"/>
                </a:lnSpc>
              </a:pPr>
              <a:r>
                <a:rPr lang="en-US" sz="6299" b="1">
                  <a:solidFill>
                    <a:srgbClr val="000000"/>
                  </a:solidFill>
                  <a:latin typeface="Cabin Medium"/>
                  <a:ea typeface="Cabin Medium"/>
                  <a:cs typeface="Cabin Medium"/>
                  <a:sym typeface="Cabin Medium"/>
                </a:rPr>
                <a:t>Tổng quan Cơ sở</a:t>
              </a:r>
            </a:p>
            <a:p>
              <a:pPr algn="l">
                <a:lnSpc>
                  <a:spcPts val="8567"/>
                </a:lnSpc>
              </a:pPr>
              <a:r>
                <a:rPr lang="en-US" sz="6299" b="1">
                  <a:solidFill>
                    <a:srgbClr val="000000"/>
                  </a:solidFill>
                  <a:latin typeface="Cabin Medium"/>
                  <a:ea typeface="Cabin Medium"/>
                  <a:cs typeface="Cabin Medium"/>
                  <a:sym typeface="Cabin Medium"/>
                </a:rPr>
                <a:t>Lý thuyết Liên quan</a:t>
              </a:r>
            </a:p>
          </p:txBody>
        </p:sp>
        <p:sp>
          <p:nvSpPr>
            <p:cNvPr id="5" name="TextBox 5"/>
            <p:cNvSpPr txBox="1"/>
            <p:nvPr/>
          </p:nvSpPr>
          <p:spPr>
            <a:xfrm>
              <a:off x="0" y="3205066"/>
              <a:ext cx="4315102" cy="440267"/>
            </a:xfrm>
            <a:prstGeom prst="rect">
              <a:avLst/>
            </a:prstGeom>
          </p:spPr>
          <p:txBody>
            <a:bodyPr lIns="0" tIns="0" rIns="0" bIns="0" rtlCol="0" anchor="t">
              <a:spAutoFit/>
            </a:bodyPr>
            <a:lstStyle/>
            <a:p>
              <a:pPr algn="l">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grpSp>
      <p:sp>
        <p:nvSpPr>
          <p:cNvPr id="6" name="TextBox 6"/>
          <p:cNvSpPr txBox="1"/>
          <p:nvPr/>
        </p:nvSpPr>
        <p:spPr>
          <a:xfrm>
            <a:off x="1276899" y="8610995"/>
            <a:ext cx="4778905" cy="327025"/>
          </a:xfrm>
          <a:prstGeom prst="rect">
            <a:avLst/>
          </a:prstGeom>
        </p:spPr>
        <p:txBody>
          <a:bodyPr lIns="0" tIns="0" rIns="0" bIns="0" rtlCol="0" anchor="t">
            <a:spAutoFit/>
          </a:bodyPr>
          <a:lstStyle/>
          <a:p>
            <a:pPr algn="l">
              <a:lnSpc>
                <a:spcPts val="2600"/>
              </a:lnSpc>
            </a:pPr>
            <a:r>
              <a:rPr lang="en-US" sz="2000" i="1">
                <a:solidFill>
                  <a:srgbClr val="000000"/>
                </a:solidFill>
                <a:latin typeface="Cabin Italics"/>
                <a:ea typeface="Cabin Italics"/>
                <a:cs typeface="Cabin Italics"/>
                <a:sym typeface="Cabin Italics"/>
              </a:rPr>
              <a:t>Nguồn: Thêm nguồn tham khảo ở đây.</a:t>
            </a:r>
          </a:p>
        </p:txBody>
      </p:sp>
      <p:grpSp>
        <p:nvGrpSpPr>
          <p:cNvPr id="7" name="Group 7"/>
          <p:cNvGrpSpPr/>
          <p:nvPr/>
        </p:nvGrpSpPr>
        <p:grpSpPr>
          <a:xfrm>
            <a:off x="10408204" y="4447983"/>
            <a:ext cx="6602898" cy="1644913"/>
            <a:chOff x="0" y="0"/>
            <a:chExt cx="8803863" cy="2193217"/>
          </a:xfrm>
        </p:grpSpPr>
        <p:sp>
          <p:nvSpPr>
            <p:cNvPr id="8" name="TextBox 8"/>
            <p:cNvSpPr txBox="1"/>
            <p:nvPr/>
          </p:nvSpPr>
          <p:spPr>
            <a:xfrm>
              <a:off x="0" y="-38100"/>
              <a:ext cx="8803863" cy="1308100"/>
            </a:xfrm>
            <a:prstGeom prst="rect">
              <a:avLst/>
            </a:prstGeom>
          </p:spPr>
          <p:txBody>
            <a:bodyPr lIns="0" tIns="0" rIns="0" bIns="0" rtlCol="0" anchor="t">
              <a:spAutoFit/>
            </a:bodyPr>
            <a:lstStyle/>
            <a:p>
              <a:pPr marL="0" lvl="0" indent="0" algn="l">
                <a:lnSpc>
                  <a:spcPts val="3900"/>
                </a:lnSpc>
              </a:pPr>
              <a:r>
                <a:rPr lang="en-US" sz="3000" b="1">
                  <a:solidFill>
                    <a:srgbClr val="000000"/>
                  </a:solidFill>
                  <a:latin typeface="Cabin Medium"/>
                  <a:ea typeface="Cabin Medium"/>
                  <a:cs typeface="Cabin Medium"/>
                  <a:sym typeface="Cabin Medium"/>
                </a:rPr>
                <a:t>Viết các phát hiện hoặc ý tưởng</a:t>
              </a:r>
            </a:p>
            <a:p>
              <a:pPr marL="0" lvl="0" indent="0" algn="l">
                <a:lnSpc>
                  <a:spcPts val="3900"/>
                </a:lnSpc>
              </a:pPr>
              <a:r>
                <a:rPr lang="en-US" sz="3000" b="1">
                  <a:solidFill>
                    <a:srgbClr val="000000"/>
                  </a:solidFill>
                  <a:latin typeface="Cabin Medium"/>
                  <a:ea typeface="Cabin Medium"/>
                  <a:cs typeface="Cabin Medium"/>
                  <a:sym typeface="Cabin Medium"/>
                </a:rPr>
                <a:t>nổi bật từ cơ sở lý thuyết hiện có.</a:t>
              </a:r>
            </a:p>
          </p:txBody>
        </p:sp>
        <p:sp>
          <p:nvSpPr>
            <p:cNvPr id="9" name="TextBox 9"/>
            <p:cNvSpPr txBox="1"/>
            <p:nvPr/>
          </p:nvSpPr>
          <p:spPr>
            <a:xfrm>
              <a:off x="0" y="1655584"/>
              <a:ext cx="8803863" cy="535517"/>
            </a:xfrm>
            <a:prstGeom prst="rect">
              <a:avLst/>
            </a:prstGeom>
          </p:spPr>
          <p:txBody>
            <a:bodyPr lIns="0" tIns="0" rIns="0" bIns="0" rtlCol="0" anchor="t">
              <a:spAutoFit/>
            </a:bodyPr>
            <a:lstStyle/>
            <a:p>
              <a:pPr marL="523557" lvl="1" indent="-261778" algn="l">
                <a:lnSpc>
                  <a:spcPts val="3394"/>
                </a:lnSpc>
                <a:buFont typeface="Arial"/>
                <a:buChar char="•"/>
              </a:pPr>
              <a:r>
                <a:rPr lang="en-US" sz="2424">
                  <a:solidFill>
                    <a:srgbClr val="000000"/>
                  </a:solidFill>
                  <a:latin typeface="Cabin"/>
                  <a:ea typeface="Cabin"/>
                  <a:cs typeface="Cabin"/>
                  <a:sym typeface="Cabin"/>
                </a:rPr>
                <a:t>Giải thích ngắn về phát hiện hoặc ý tưởng.</a:t>
              </a:r>
            </a:p>
          </p:txBody>
        </p:sp>
      </p:grpSp>
      <p:grpSp>
        <p:nvGrpSpPr>
          <p:cNvPr id="10" name="Group 10"/>
          <p:cNvGrpSpPr/>
          <p:nvPr/>
        </p:nvGrpSpPr>
        <p:grpSpPr>
          <a:xfrm>
            <a:off x="10408204" y="6994657"/>
            <a:ext cx="6602898" cy="1644913"/>
            <a:chOff x="0" y="0"/>
            <a:chExt cx="8803863" cy="2193217"/>
          </a:xfrm>
        </p:grpSpPr>
        <p:sp>
          <p:nvSpPr>
            <p:cNvPr id="11" name="TextBox 11"/>
            <p:cNvSpPr txBox="1"/>
            <p:nvPr/>
          </p:nvSpPr>
          <p:spPr>
            <a:xfrm>
              <a:off x="0" y="-38100"/>
              <a:ext cx="8803863" cy="1308100"/>
            </a:xfrm>
            <a:prstGeom prst="rect">
              <a:avLst/>
            </a:prstGeom>
          </p:spPr>
          <p:txBody>
            <a:bodyPr lIns="0" tIns="0" rIns="0" bIns="0" rtlCol="0" anchor="t">
              <a:spAutoFit/>
            </a:bodyPr>
            <a:lstStyle/>
            <a:p>
              <a:pPr marL="0" lvl="0" indent="0" algn="l">
                <a:lnSpc>
                  <a:spcPts val="3900"/>
                </a:lnSpc>
              </a:pPr>
              <a:r>
                <a:rPr lang="en-US" sz="3000" b="1">
                  <a:solidFill>
                    <a:srgbClr val="000000"/>
                  </a:solidFill>
                  <a:latin typeface="Cabin Medium"/>
                  <a:ea typeface="Cabin Medium"/>
                  <a:cs typeface="Cabin Medium"/>
                  <a:sym typeface="Cabin Medium"/>
                </a:rPr>
                <a:t>Viết các phát hiện hoặc ý tưởng</a:t>
              </a:r>
            </a:p>
            <a:p>
              <a:pPr marL="0" lvl="0" indent="0" algn="l">
                <a:lnSpc>
                  <a:spcPts val="3900"/>
                </a:lnSpc>
              </a:pPr>
              <a:r>
                <a:rPr lang="en-US" sz="3000" b="1">
                  <a:solidFill>
                    <a:srgbClr val="000000"/>
                  </a:solidFill>
                  <a:latin typeface="Cabin Medium"/>
                  <a:ea typeface="Cabin Medium"/>
                  <a:cs typeface="Cabin Medium"/>
                  <a:sym typeface="Cabin Medium"/>
                </a:rPr>
                <a:t>nổi bật từ cơ sở lý thuyết hiện có.</a:t>
              </a:r>
            </a:p>
          </p:txBody>
        </p:sp>
        <p:sp>
          <p:nvSpPr>
            <p:cNvPr id="12" name="TextBox 12"/>
            <p:cNvSpPr txBox="1"/>
            <p:nvPr/>
          </p:nvSpPr>
          <p:spPr>
            <a:xfrm>
              <a:off x="0" y="1655584"/>
              <a:ext cx="8803863" cy="535517"/>
            </a:xfrm>
            <a:prstGeom prst="rect">
              <a:avLst/>
            </a:prstGeom>
          </p:spPr>
          <p:txBody>
            <a:bodyPr lIns="0" tIns="0" rIns="0" bIns="0" rtlCol="0" anchor="t">
              <a:spAutoFit/>
            </a:bodyPr>
            <a:lstStyle/>
            <a:p>
              <a:pPr marL="523557" lvl="1" indent="-261778" algn="l">
                <a:lnSpc>
                  <a:spcPts val="3394"/>
                </a:lnSpc>
                <a:buFont typeface="Arial"/>
                <a:buChar char="•"/>
              </a:pPr>
              <a:r>
                <a:rPr lang="en-US" sz="2424">
                  <a:solidFill>
                    <a:srgbClr val="000000"/>
                  </a:solidFill>
                  <a:latin typeface="Cabin"/>
                  <a:ea typeface="Cabin"/>
                  <a:cs typeface="Cabin"/>
                  <a:sym typeface="Cabin"/>
                </a:rPr>
                <a:t>Giải thích ngắn về phát hiện hoặc ý tưởng.</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2" name="Group 2"/>
          <p:cNvGrpSpPr/>
          <p:nvPr/>
        </p:nvGrpSpPr>
        <p:grpSpPr>
          <a:xfrm>
            <a:off x="1028697" y="3217788"/>
            <a:ext cx="5050491" cy="3950620"/>
            <a:chOff x="0" y="0"/>
            <a:chExt cx="1145014" cy="895659"/>
          </a:xfrm>
        </p:grpSpPr>
        <p:sp>
          <p:nvSpPr>
            <p:cNvPr id="3" name="Freeform 3"/>
            <p:cNvSpPr/>
            <p:nvPr/>
          </p:nvSpPr>
          <p:spPr>
            <a:xfrm>
              <a:off x="0" y="0"/>
              <a:ext cx="1145014" cy="895659"/>
            </a:xfrm>
            <a:custGeom>
              <a:avLst/>
              <a:gdLst/>
              <a:ahLst/>
              <a:cxnLst/>
              <a:rect l="l" t="t" r="r" b="b"/>
              <a:pathLst>
                <a:path w="1145014" h="895659">
                  <a:moveTo>
                    <a:pt x="984994" y="0"/>
                  </a:moveTo>
                  <a:lnTo>
                    <a:pt x="160020" y="0"/>
                  </a:lnTo>
                  <a:lnTo>
                    <a:pt x="0" y="160020"/>
                  </a:lnTo>
                  <a:lnTo>
                    <a:pt x="0" y="735639"/>
                  </a:lnTo>
                  <a:lnTo>
                    <a:pt x="160020" y="895659"/>
                  </a:lnTo>
                  <a:lnTo>
                    <a:pt x="984994" y="895659"/>
                  </a:lnTo>
                  <a:lnTo>
                    <a:pt x="1145014" y="735639"/>
                  </a:lnTo>
                  <a:lnTo>
                    <a:pt x="1145014" y="160020"/>
                  </a:lnTo>
                  <a:lnTo>
                    <a:pt x="984994" y="0"/>
                  </a:lnTo>
                  <a:close/>
                </a:path>
              </a:pathLst>
            </a:custGeom>
            <a:solidFill>
              <a:srgbClr val="F6956A"/>
            </a:solidFill>
          </p:spPr>
          <p:txBody>
            <a:bodyPr/>
            <a:lstStyle/>
            <a:p>
              <a:endParaRPr lang="en-US"/>
            </a:p>
          </p:txBody>
        </p:sp>
        <p:sp>
          <p:nvSpPr>
            <p:cNvPr id="4" name="TextBox 4"/>
            <p:cNvSpPr txBox="1"/>
            <p:nvPr/>
          </p:nvSpPr>
          <p:spPr>
            <a:xfrm>
              <a:off x="63500" y="34925"/>
              <a:ext cx="1018014" cy="797234"/>
            </a:xfrm>
            <a:prstGeom prst="rect">
              <a:avLst/>
            </a:prstGeom>
          </p:spPr>
          <p:txBody>
            <a:bodyPr lIns="50800" tIns="50800" rIns="50800" bIns="50800" rtlCol="0" anchor="ctr"/>
            <a:lstStyle/>
            <a:p>
              <a:pPr algn="l">
                <a:lnSpc>
                  <a:spcPts val="2600"/>
                </a:lnSpc>
              </a:pPr>
              <a:r>
                <a:rPr lang="en-US" sz="2000">
                  <a:solidFill>
                    <a:srgbClr val="000000"/>
                  </a:solidFill>
                  <a:latin typeface="Cabin"/>
                  <a:ea typeface="Cabin"/>
                  <a:cs typeface="Cabin"/>
                  <a:sym typeface="Cabin"/>
                </a:rPr>
                <a:t>Lý thuyết /</a:t>
              </a:r>
            </a:p>
            <a:p>
              <a:pPr algn="l">
                <a:lnSpc>
                  <a:spcPts val="2600"/>
                </a:lnSpc>
              </a:pPr>
              <a:r>
                <a:rPr lang="en-US" sz="2000">
                  <a:solidFill>
                    <a:srgbClr val="000000"/>
                  </a:solidFill>
                  <a:latin typeface="Cabin"/>
                  <a:ea typeface="Cabin"/>
                  <a:cs typeface="Cabin"/>
                  <a:sym typeface="Cabin"/>
                </a:rPr>
                <a:t>Khái niệm</a:t>
              </a:r>
            </a:p>
          </p:txBody>
        </p:sp>
      </p:grpSp>
      <p:grpSp>
        <p:nvGrpSpPr>
          <p:cNvPr id="5" name="Group 5"/>
          <p:cNvGrpSpPr/>
          <p:nvPr/>
        </p:nvGrpSpPr>
        <p:grpSpPr>
          <a:xfrm>
            <a:off x="4682390" y="3217788"/>
            <a:ext cx="5030833" cy="3950620"/>
            <a:chOff x="0" y="0"/>
            <a:chExt cx="1140557" cy="895659"/>
          </a:xfrm>
        </p:grpSpPr>
        <p:sp>
          <p:nvSpPr>
            <p:cNvPr id="6" name="Freeform 6"/>
            <p:cNvSpPr/>
            <p:nvPr/>
          </p:nvSpPr>
          <p:spPr>
            <a:xfrm>
              <a:off x="0" y="0"/>
              <a:ext cx="1140557" cy="895659"/>
            </a:xfrm>
            <a:custGeom>
              <a:avLst/>
              <a:gdLst/>
              <a:ahLst/>
              <a:cxnLst/>
              <a:rect l="l" t="t" r="r" b="b"/>
              <a:pathLst>
                <a:path w="1140557" h="895659">
                  <a:moveTo>
                    <a:pt x="980537" y="0"/>
                  </a:moveTo>
                  <a:lnTo>
                    <a:pt x="160020" y="0"/>
                  </a:lnTo>
                  <a:lnTo>
                    <a:pt x="0" y="160020"/>
                  </a:lnTo>
                  <a:lnTo>
                    <a:pt x="0" y="735639"/>
                  </a:lnTo>
                  <a:lnTo>
                    <a:pt x="160020" y="895659"/>
                  </a:lnTo>
                  <a:lnTo>
                    <a:pt x="980537" y="895659"/>
                  </a:lnTo>
                  <a:lnTo>
                    <a:pt x="1140557" y="735639"/>
                  </a:lnTo>
                  <a:lnTo>
                    <a:pt x="1140557" y="160020"/>
                  </a:lnTo>
                  <a:lnTo>
                    <a:pt x="980537" y="0"/>
                  </a:lnTo>
                  <a:close/>
                </a:path>
              </a:pathLst>
            </a:custGeom>
            <a:solidFill>
              <a:srgbClr val="E0D2EF"/>
            </a:solidFill>
          </p:spPr>
          <p:txBody>
            <a:bodyPr/>
            <a:lstStyle/>
            <a:p>
              <a:endParaRPr lang="en-US"/>
            </a:p>
          </p:txBody>
        </p:sp>
        <p:sp>
          <p:nvSpPr>
            <p:cNvPr id="7" name="TextBox 7"/>
            <p:cNvSpPr txBox="1"/>
            <p:nvPr/>
          </p:nvSpPr>
          <p:spPr>
            <a:xfrm>
              <a:off x="63500" y="34925"/>
              <a:ext cx="1013557" cy="797234"/>
            </a:xfrm>
            <a:prstGeom prst="rect">
              <a:avLst/>
            </a:prstGeom>
          </p:spPr>
          <p:txBody>
            <a:bodyPr lIns="50800" tIns="50800" rIns="50800" bIns="50800" rtlCol="0" anchor="ctr"/>
            <a:lstStyle/>
            <a:p>
              <a:pPr algn="r">
                <a:lnSpc>
                  <a:spcPts val="2600"/>
                </a:lnSpc>
              </a:pPr>
              <a:r>
                <a:rPr lang="en-US" sz="2000">
                  <a:solidFill>
                    <a:srgbClr val="000000"/>
                  </a:solidFill>
                  <a:latin typeface="Cabin"/>
                  <a:ea typeface="Cabin"/>
                  <a:cs typeface="Cabin"/>
                  <a:sym typeface="Cabin"/>
                </a:rPr>
                <a:t>Lý thuyết /</a:t>
              </a:r>
            </a:p>
            <a:p>
              <a:pPr algn="r">
                <a:lnSpc>
                  <a:spcPts val="2600"/>
                </a:lnSpc>
              </a:pPr>
              <a:r>
                <a:rPr lang="en-US" sz="2000">
                  <a:solidFill>
                    <a:srgbClr val="000000"/>
                  </a:solidFill>
                  <a:latin typeface="Cabin"/>
                  <a:ea typeface="Cabin"/>
                  <a:cs typeface="Cabin"/>
                  <a:sym typeface="Cabin"/>
                </a:rPr>
                <a:t>Khái niệm</a:t>
              </a:r>
            </a:p>
          </p:txBody>
        </p:sp>
      </p:grpSp>
      <p:grpSp>
        <p:nvGrpSpPr>
          <p:cNvPr id="8" name="Group 8"/>
          <p:cNvGrpSpPr/>
          <p:nvPr/>
        </p:nvGrpSpPr>
        <p:grpSpPr>
          <a:xfrm>
            <a:off x="3532692" y="3213025"/>
            <a:ext cx="3696195" cy="3960145"/>
            <a:chOff x="0" y="0"/>
            <a:chExt cx="812800" cy="870843"/>
          </a:xfrm>
        </p:grpSpPr>
        <p:sp>
          <p:nvSpPr>
            <p:cNvPr id="9" name="Freeform 9"/>
            <p:cNvSpPr/>
            <p:nvPr/>
          </p:nvSpPr>
          <p:spPr>
            <a:xfrm>
              <a:off x="0" y="0"/>
              <a:ext cx="812800" cy="870843"/>
            </a:xfrm>
            <a:custGeom>
              <a:avLst/>
              <a:gdLst/>
              <a:ahLst/>
              <a:cxnLst/>
              <a:rect l="l" t="t" r="r" b="b"/>
              <a:pathLst>
                <a:path w="812800" h="870843">
                  <a:moveTo>
                    <a:pt x="574675" y="0"/>
                  </a:moveTo>
                  <a:lnTo>
                    <a:pt x="812800" y="238125"/>
                  </a:lnTo>
                  <a:lnTo>
                    <a:pt x="812800" y="632718"/>
                  </a:lnTo>
                  <a:lnTo>
                    <a:pt x="574675" y="870843"/>
                  </a:lnTo>
                  <a:lnTo>
                    <a:pt x="238125" y="870843"/>
                  </a:lnTo>
                  <a:lnTo>
                    <a:pt x="0" y="632718"/>
                  </a:lnTo>
                  <a:lnTo>
                    <a:pt x="0" y="238125"/>
                  </a:lnTo>
                  <a:lnTo>
                    <a:pt x="238125" y="0"/>
                  </a:lnTo>
                  <a:lnTo>
                    <a:pt x="574675" y="0"/>
                  </a:lnTo>
                  <a:close/>
                </a:path>
              </a:pathLst>
            </a:custGeom>
            <a:solidFill>
              <a:srgbClr val="FEFBF5"/>
            </a:solidFill>
          </p:spPr>
          <p:txBody>
            <a:bodyPr/>
            <a:lstStyle/>
            <a:p>
              <a:endParaRPr lang="en-US"/>
            </a:p>
          </p:txBody>
        </p:sp>
        <p:sp>
          <p:nvSpPr>
            <p:cNvPr id="10" name="TextBox 10"/>
            <p:cNvSpPr txBox="1"/>
            <p:nvPr/>
          </p:nvSpPr>
          <p:spPr>
            <a:xfrm>
              <a:off x="63500" y="34925"/>
              <a:ext cx="685800" cy="772418"/>
            </a:xfrm>
            <a:prstGeom prst="rect">
              <a:avLst/>
            </a:prstGeom>
          </p:spPr>
          <p:txBody>
            <a:bodyPr lIns="50800" tIns="50800" rIns="50800" bIns="50800" rtlCol="0" anchor="ctr"/>
            <a:lstStyle/>
            <a:p>
              <a:pPr marL="431801" lvl="1" indent="-215900" algn="ctr">
                <a:lnSpc>
                  <a:spcPts val="2600"/>
                </a:lnSpc>
                <a:buFont typeface="Arial"/>
                <a:buChar char="•"/>
              </a:pPr>
              <a:r>
                <a:rPr lang="en-US" sz="2000">
                  <a:solidFill>
                    <a:srgbClr val="000000"/>
                  </a:solidFill>
                  <a:latin typeface="Cabin"/>
                  <a:ea typeface="Cabin"/>
                  <a:cs typeface="Cabin"/>
                  <a:sym typeface="Cabin"/>
                </a:rPr>
                <a:t>Điểm nổi bật</a:t>
              </a:r>
            </a:p>
            <a:p>
              <a:pPr marL="431801" lvl="1" indent="-215900" algn="ctr">
                <a:lnSpc>
                  <a:spcPts val="2600"/>
                </a:lnSpc>
                <a:buFont typeface="Arial"/>
                <a:buChar char="•"/>
              </a:pPr>
              <a:r>
                <a:rPr lang="en-US" sz="2000">
                  <a:solidFill>
                    <a:srgbClr val="000000"/>
                  </a:solidFill>
                  <a:latin typeface="Cabin"/>
                  <a:ea typeface="Cabin"/>
                  <a:cs typeface="Cabin"/>
                  <a:sym typeface="Cabin"/>
                </a:rPr>
                <a:t>Điểm nổi bật</a:t>
              </a:r>
            </a:p>
            <a:p>
              <a:pPr marL="431801" lvl="1" indent="-215900" algn="ctr">
                <a:lnSpc>
                  <a:spcPts val="2600"/>
                </a:lnSpc>
                <a:buFont typeface="Arial"/>
                <a:buChar char="•"/>
              </a:pPr>
              <a:r>
                <a:rPr lang="en-US" sz="2000">
                  <a:solidFill>
                    <a:srgbClr val="000000"/>
                  </a:solidFill>
                  <a:latin typeface="Cabin"/>
                  <a:ea typeface="Cabin"/>
                  <a:cs typeface="Cabin"/>
                  <a:sym typeface="Cabin"/>
                </a:rPr>
                <a:t>Điểm nổi bật</a:t>
              </a:r>
            </a:p>
          </p:txBody>
        </p:sp>
      </p:grpSp>
      <p:sp>
        <p:nvSpPr>
          <p:cNvPr id="11" name="TextBox 11"/>
          <p:cNvSpPr txBox="1"/>
          <p:nvPr/>
        </p:nvSpPr>
        <p:spPr>
          <a:xfrm>
            <a:off x="14022973" y="1506537"/>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2" action="ppaction://hlinksldjump"/>
              </a:rPr>
              <a:t>Quay lại Trang Tổng quan</a:t>
            </a:r>
          </a:p>
        </p:txBody>
      </p:sp>
      <p:sp>
        <p:nvSpPr>
          <p:cNvPr id="12" name="TextBox 12"/>
          <p:cNvSpPr txBox="1"/>
          <p:nvPr/>
        </p:nvSpPr>
        <p:spPr>
          <a:xfrm>
            <a:off x="1028700" y="1019175"/>
            <a:ext cx="8115299" cy="1381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Cabin Medium"/>
                <a:ea typeface="Cabin Medium"/>
                <a:cs typeface="Cabin Medium"/>
                <a:sym typeface="Cabin Medium"/>
              </a:rPr>
              <a:t>Bộ khung</a:t>
            </a:r>
          </a:p>
        </p:txBody>
      </p:sp>
      <p:sp>
        <p:nvSpPr>
          <p:cNvPr id="13" name="TextBox 13"/>
          <p:cNvSpPr txBox="1"/>
          <p:nvPr/>
        </p:nvSpPr>
        <p:spPr>
          <a:xfrm>
            <a:off x="11374929" y="3778936"/>
            <a:ext cx="5677804" cy="3083242"/>
          </a:xfrm>
          <a:prstGeom prst="rect">
            <a:avLst/>
          </a:prstGeom>
        </p:spPr>
        <p:txBody>
          <a:bodyPr lIns="0" tIns="0" rIns="0" bIns="0" rtlCol="0" anchor="t">
            <a:spAutoFit/>
          </a:bodyPr>
          <a:lstStyle/>
          <a:p>
            <a:pPr marL="631508" lvl="1" indent="-315754" algn="l">
              <a:lnSpc>
                <a:spcPts val="4094"/>
              </a:lnSpc>
              <a:buFont typeface="Arial"/>
              <a:buChar char="•"/>
            </a:pPr>
            <a:r>
              <a:rPr lang="en-US" sz="2925">
                <a:solidFill>
                  <a:srgbClr val="000000"/>
                </a:solidFill>
                <a:latin typeface="Cabin"/>
                <a:ea typeface="Cabin"/>
                <a:cs typeface="Cabin"/>
                <a:sym typeface="Cabin"/>
              </a:rPr>
              <a:t>Minh họa bộ khung lý thuyết, khái niệm hoặc vận hành mà nghiên cứu của bạn sẽ áp dụng.</a:t>
            </a:r>
          </a:p>
          <a:p>
            <a:pPr algn="l">
              <a:lnSpc>
                <a:spcPts val="4094"/>
              </a:lnSpc>
            </a:pPr>
            <a:endParaRPr lang="en-US" sz="2925">
              <a:solidFill>
                <a:srgbClr val="000000"/>
              </a:solidFill>
              <a:latin typeface="Cabin"/>
              <a:ea typeface="Cabin"/>
              <a:cs typeface="Cabin"/>
              <a:sym typeface="Cabin"/>
            </a:endParaRPr>
          </a:p>
          <a:p>
            <a:pPr marL="631508" lvl="1" indent="-315754" algn="l">
              <a:lnSpc>
                <a:spcPts val="4094"/>
              </a:lnSpc>
              <a:buFont typeface="Arial"/>
              <a:buChar char="•"/>
            </a:pPr>
            <a:r>
              <a:rPr lang="en-US" sz="2925">
                <a:solidFill>
                  <a:srgbClr val="000000"/>
                </a:solidFill>
                <a:latin typeface="Cabin"/>
                <a:ea typeface="Cabin"/>
                <a:cs typeface="Cabin"/>
                <a:sym typeface="Cabin"/>
              </a:rPr>
              <a:t>Giải thích ngắn gọn về bộ khung.</a:t>
            </a:r>
          </a:p>
        </p:txBody>
      </p:sp>
      <p:sp>
        <p:nvSpPr>
          <p:cNvPr id="14" name="TextBox 14"/>
          <p:cNvSpPr txBox="1"/>
          <p:nvPr/>
        </p:nvSpPr>
        <p:spPr>
          <a:xfrm>
            <a:off x="1028700" y="8931275"/>
            <a:ext cx="4778905" cy="327025"/>
          </a:xfrm>
          <a:prstGeom prst="rect">
            <a:avLst/>
          </a:prstGeom>
        </p:spPr>
        <p:txBody>
          <a:bodyPr lIns="0" tIns="0" rIns="0" bIns="0" rtlCol="0" anchor="t">
            <a:spAutoFit/>
          </a:bodyPr>
          <a:lstStyle/>
          <a:p>
            <a:pPr algn="l">
              <a:lnSpc>
                <a:spcPts val="2600"/>
              </a:lnSpc>
            </a:pPr>
            <a:r>
              <a:rPr lang="en-US" sz="2000" i="1">
                <a:solidFill>
                  <a:srgbClr val="000000"/>
                </a:solidFill>
                <a:latin typeface="Cabin Italics"/>
                <a:ea typeface="Cabin Italics"/>
                <a:cs typeface="Cabin Italics"/>
                <a:sym typeface="Cabin Italics"/>
              </a:rPr>
              <a:t>Nguồn: Thêm nguồn tham khảo ở đây.</a:t>
            </a:r>
          </a:p>
        </p:txBody>
      </p:sp>
      <p:sp>
        <p:nvSpPr>
          <p:cNvPr id="15" name="AutoShape 15"/>
          <p:cNvSpPr/>
          <p:nvPr/>
        </p:nvSpPr>
        <p:spPr>
          <a:xfrm rot="1008">
            <a:off x="1028698" y="8482094"/>
            <a:ext cx="16230601"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txBody>
          <a:bodyPr/>
          <a:lstStyle/>
          <a:p>
            <a:endParaRPr lang="en-US"/>
          </a:p>
        </p:txBody>
      </p:sp>
      <p:sp>
        <p:nvSpPr>
          <p:cNvPr id="3" name="AutoShape 3"/>
          <p:cNvSpPr/>
          <p:nvPr/>
        </p:nvSpPr>
        <p:spPr>
          <a:xfrm rot="1008">
            <a:off x="1028698" y="3639800"/>
            <a:ext cx="16230601"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1028699" y="1208088"/>
            <a:ext cx="7976732" cy="1381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Cabin Medium"/>
                <a:ea typeface="Cabin Medium"/>
                <a:cs typeface="Cabin Medium"/>
                <a:sym typeface="Cabin Medium"/>
              </a:rPr>
              <a:t>Giả thuyết</a:t>
            </a:r>
          </a:p>
        </p:txBody>
      </p:sp>
      <p:sp>
        <p:nvSpPr>
          <p:cNvPr id="5" name="TextBox 5"/>
          <p:cNvSpPr txBox="1"/>
          <p:nvPr/>
        </p:nvSpPr>
        <p:spPr>
          <a:xfrm>
            <a:off x="14022975" y="1695450"/>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grpSp>
        <p:nvGrpSpPr>
          <p:cNvPr id="6" name="Group 6"/>
          <p:cNvGrpSpPr/>
          <p:nvPr/>
        </p:nvGrpSpPr>
        <p:grpSpPr>
          <a:xfrm>
            <a:off x="7250998" y="4765778"/>
            <a:ext cx="3786004" cy="3741724"/>
            <a:chOff x="0" y="0"/>
            <a:chExt cx="5048005" cy="4988965"/>
          </a:xfrm>
        </p:grpSpPr>
        <p:sp>
          <p:nvSpPr>
            <p:cNvPr id="7" name="TextBox 7"/>
            <p:cNvSpPr txBox="1"/>
            <p:nvPr/>
          </p:nvSpPr>
          <p:spPr>
            <a:xfrm>
              <a:off x="0" y="1922623"/>
              <a:ext cx="5048005" cy="1431925"/>
            </a:xfrm>
            <a:prstGeom prst="rect">
              <a:avLst/>
            </a:prstGeom>
          </p:spPr>
          <p:txBody>
            <a:bodyPr lIns="0" tIns="0" rIns="0" bIns="0" rtlCol="0" anchor="t">
              <a:spAutoFit/>
            </a:bodyPr>
            <a:lstStyle/>
            <a:p>
              <a:pPr algn="l">
                <a:lnSpc>
                  <a:spcPts val="4200"/>
                </a:lnSpc>
              </a:pPr>
              <a:r>
                <a:rPr lang="en-US" sz="3500" b="1">
                  <a:solidFill>
                    <a:srgbClr val="000000"/>
                  </a:solidFill>
                  <a:latin typeface="Cabin Medium"/>
                  <a:ea typeface="Cabin Medium"/>
                  <a:cs typeface="Cabin Medium"/>
                  <a:sym typeface="Cabin Medium"/>
                </a:rPr>
                <a:t>Viết giả thuyết</a:t>
              </a:r>
            </a:p>
            <a:p>
              <a:pPr algn="l">
                <a:lnSpc>
                  <a:spcPts val="4200"/>
                </a:lnSpc>
              </a:pPr>
              <a:r>
                <a:rPr lang="en-US" sz="3500" b="1">
                  <a:solidFill>
                    <a:srgbClr val="000000"/>
                  </a:solidFill>
                  <a:latin typeface="Cabin Medium"/>
                  <a:ea typeface="Cabin Medium"/>
                  <a:cs typeface="Cabin Medium"/>
                  <a:sym typeface="Cabin Medium"/>
                </a:rPr>
                <a:t>của bạn ở đây</a:t>
              </a:r>
            </a:p>
          </p:txBody>
        </p:sp>
        <p:sp>
          <p:nvSpPr>
            <p:cNvPr id="8" name="TextBox 8"/>
            <p:cNvSpPr txBox="1"/>
            <p:nvPr/>
          </p:nvSpPr>
          <p:spPr>
            <a:xfrm>
              <a:off x="0" y="3867131"/>
              <a:ext cx="5048005" cy="1121833"/>
            </a:xfrm>
            <a:prstGeom prst="rect">
              <a:avLst/>
            </a:prstGeom>
          </p:spPr>
          <p:txBody>
            <a:bodyPr lIns="0" tIns="0" rIns="0" bIns="0" rtlCol="0" anchor="t">
              <a:spAutoFit/>
            </a:bodyPr>
            <a:lstStyle/>
            <a:p>
              <a:pPr algn="l">
                <a:lnSpc>
                  <a:spcPts val="3499"/>
                </a:lnSpc>
              </a:pPr>
              <a:r>
                <a:rPr lang="en-US" sz="2499">
                  <a:solidFill>
                    <a:srgbClr val="000000"/>
                  </a:solidFill>
                  <a:latin typeface="Cabin"/>
                  <a:ea typeface="Cabin"/>
                  <a:cs typeface="Cabin"/>
                  <a:sym typeface="Cabin"/>
                </a:rPr>
                <a:t>Giải thích ngắn gọn về</a:t>
              </a:r>
            </a:p>
            <a:p>
              <a:pPr algn="l">
                <a:lnSpc>
                  <a:spcPts val="3499"/>
                </a:lnSpc>
              </a:pPr>
              <a:r>
                <a:rPr lang="en-US" sz="2499">
                  <a:solidFill>
                    <a:srgbClr val="000000"/>
                  </a:solidFill>
                  <a:latin typeface="Cabin"/>
                  <a:ea typeface="Cabin"/>
                  <a:cs typeface="Cabin"/>
                  <a:sym typeface="Cabin"/>
                </a:rPr>
                <a:t>giả thuyết được đề xuất.</a:t>
              </a:r>
            </a:p>
          </p:txBody>
        </p:sp>
        <p:sp>
          <p:nvSpPr>
            <p:cNvPr id="9" name="Freeform 9"/>
            <p:cNvSpPr/>
            <p:nvPr/>
          </p:nvSpPr>
          <p:spPr>
            <a:xfrm>
              <a:off x="0" y="0"/>
              <a:ext cx="1189356" cy="1185031"/>
            </a:xfrm>
            <a:custGeom>
              <a:avLst/>
              <a:gdLst/>
              <a:ahLst/>
              <a:cxnLst/>
              <a:rect l="l" t="t" r="r" b="b"/>
              <a:pathLst>
                <a:path w="1189356" h="1185031">
                  <a:moveTo>
                    <a:pt x="0" y="0"/>
                  </a:moveTo>
                  <a:lnTo>
                    <a:pt x="1189356" y="0"/>
                  </a:lnTo>
                  <a:lnTo>
                    <a:pt x="1189356" y="1185031"/>
                  </a:lnTo>
                  <a:lnTo>
                    <a:pt x="0" y="11850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10" name="Group 10"/>
          <p:cNvGrpSpPr/>
          <p:nvPr/>
        </p:nvGrpSpPr>
        <p:grpSpPr>
          <a:xfrm>
            <a:off x="13473297" y="4822949"/>
            <a:ext cx="3786004" cy="3684553"/>
            <a:chOff x="0" y="0"/>
            <a:chExt cx="5048005" cy="4912738"/>
          </a:xfrm>
        </p:grpSpPr>
        <p:sp>
          <p:nvSpPr>
            <p:cNvPr id="11" name="TextBox 11"/>
            <p:cNvSpPr txBox="1"/>
            <p:nvPr/>
          </p:nvSpPr>
          <p:spPr>
            <a:xfrm>
              <a:off x="0" y="1846396"/>
              <a:ext cx="5048005" cy="1431925"/>
            </a:xfrm>
            <a:prstGeom prst="rect">
              <a:avLst/>
            </a:prstGeom>
          </p:spPr>
          <p:txBody>
            <a:bodyPr lIns="0" tIns="0" rIns="0" bIns="0" rtlCol="0" anchor="t">
              <a:spAutoFit/>
            </a:bodyPr>
            <a:lstStyle/>
            <a:p>
              <a:pPr algn="l">
                <a:lnSpc>
                  <a:spcPts val="4200"/>
                </a:lnSpc>
              </a:pPr>
              <a:r>
                <a:rPr lang="en-US" sz="3500" b="1">
                  <a:solidFill>
                    <a:srgbClr val="000000"/>
                  </a:solidFill>
                  <a:latin typeface="Cabin Medium"/>
                  <a:ea typeface="Cabin Medium"/>
                  <a:cs typeface="Cabin Medium"/>
                  <a:sym typeface="Cabin Medium"/>
                </a:rPr>
                <a:t>Viết giả thuyết</a:t>
              </a:r>
            </a:p>
            <a:p>
              <a:pPr algn="l">
                <a:lnSpc>
                  <a:spcPts val="4200"/>
                </a:lnSpc>
              </a:pPr>
              <a:r>
                <a:rPr lang="en-US" sz="3500" b="1">
                  <a:solidFill>
                    <a:srgbClr val="000000"/>
                  </a:solidFill>
                  <a:latin typeface="Cabin Medium"/>
                  <a:ea typeface="Cabin Medium"/>
                  <a:cs typeface="Cabin Medium"/>
                  <a:sym typeface="Cabin Medium"/>
                </a:rPr>
                <a:t>của bạn ở đây</a:t>
              </a:r>
            </a:p>
          </p:txBody>
        </p:sp>
        <p:sp>
          <p:nvSpPr>
            <p:cNvPr id="12" name="TextBox 12"/>
            <p:cNvSpPr txBox="1"/>
            <p:nvPr/>
          </p:nvSpPr>
          <p:spPr>
            <a:xfrm>
              <a:off x="0" y="3790904"/>
              <a:ext cx="5048005" cy="1121833"/>
            </a:xfrm>
            <a:prstGeom prst="rect">
              <a:avLst/>
            </a:prstGeom>
          </p:spPr>
          <p:txBody>
            <a:bodyPr lIns="0" tIns="0" rIns="0" bIns="0" rtlCol="0" anchor="t">
              <a:spAutoFit/>
            </a:bodyPr>
            <a:lstStyle/>
            <a:p>
              <a:pPr algn="l">
                <a:lnSpc>
                  <a:spcPts val="3499"/>
                </a:lnSpc>
              </a:pPr>
              <a:r>
                <a:rPr lang="en-US" sz="2499">
                  <a:solidFill>
                    <a:srgbClr val="000000"/>
                  </a:solidFill>
                  <a:latin typeface="Cabin"/>
                  <a:ea typeface="Cabin"/>
                  <a:cs typeface="Cabin"/>
                  <a:sym typeface="Cabin"/>
                </a:rPr>
                <a:t>Giải thích ngắn gọn về</a:t>
              </a:r>
            </a:p>
            <a:p>
              <a:pPr algn="l">
                <a:lnSpc>
                  <a:spcPts val="3499"/>
                </a:lnSpc>
              </a:pPr>
              <a:r>
                <a:rPr lang="en-US" sz="2499">
                  <a:solidFill>
                    <a:srgbClr val="000000"/>
                  </a:solidFill>
                  <a:latin typeface="Cabin"/>
                  <a:ea typeface="Cabin"/>
                  <a:cs typeface="Cabin"/>
                  <a:sym typeface="Cabin"/>
                </a:rPr>
                <a:t>giả thuyết được đề xuất.</a:t>
              </a:r>
            </a:p>
          </p:txBody>
        </p:sp>
        <p:sp>
          <p:nvSpPr>
            <p:cNvPr id="13" name="Freeform 13"/>
            <p:cNvSpPr/>
            <p:nvPr/>
          </p:nvSpPr>
          <p:spPr>
            <a:xfrm>
              <a:off x="0" y="0"/>
              <a:ext cx="1395374" cy="1032577"/>
            </a:xfrm>
            <a:custGeom>
              <a:avLst/>
              <a:gdLst/>
              <a:ahLst/>
              <a:cxnLst/>
              <a:rect l="l" t="t" r="r" b="b"/>
              <a:pathLst>
                <a:path w="1395374" h="1032577">
                  <a:moveTo>
                    <a:pt x="0" y="0"/>
                  </a:moveTo>
                  <a:lnTo>
                    <a:pt x="1395374" y="0"/>
                  </a:lnTo>
                  <a:lnTo>
                    <a:pt x="1395374" y="1032577"/>
                  </a:lnTo>
                  <a:lnTo>
                    <a:pt x="0" y="10325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grpSp>
        <p:nvGrpSpPr>
          <p:cNvPr id="14" name="Group 14"/>
          <p:cNvGrpSpPr/>
          <p:nvPr/>
        </p:nvGrpSpPr>
        <p:grpSpPr>
          <a:xfrm>
            <a:off x="1028699" y="4699912"/>
            <a:ext cx="3786004" cy="3807590"/>
            <a:chOff x="0" y="0"/>
            <a:chExt cx="5048005" cy="5076787"/>
          </a:xfrm>
        </p:grpSpPr>
        <p:sp>
          <p:nvSpPr>
            <p:cNvPr id="15" name="TextBox 15"/>
            <p:cNvSpPr txBox="1"/>
            <p:nvPr/>
          </p:nvSpPr>
          <p:spPr>
            <a:xfrm>
              <a:off x="0" y="2010445"/>
              <a:ext cx="5048005" cy="1431925"/>
            </a:xfrm>
            <a:prstGeom prst="rect">
              <a:avLst/>
            </a:prstGeom>
          </p:spPr>
          <p:txBody>
            <a:bodyPr lIns="0" tIns="0" rIns="0" bIns="0" rtlCol="0" anchor="t">
              <a:spAutoFit/>
            </a:bodyPr>
            <a:lstStyle/>
            <a:p>
              <a:pPr algn="l">
                <a:lnSpc>
                  <a:spcPts val="4200"/>
                </a:lnSpc>
              </a:pPr>
              <a:r>
                <a:rPr lang="en-US" sz="3500" b="1">
                  <a:solidFill>
                    <a:srgbClr val="000000"/>
                  </a:solidFill>
                  <a:latin typeface="Cabin Medium"/>
                  <a:ea typeface="Cabin Medium"/>
                  <a:cs typeface="Cabin Medium"/>
                  <a:sym typeface="Cabin Medium"/>
                </a:rPr>
                <a:t>Viết giả thuyết</a:t>
              </a:r>
            </a:p>
            <a:p>
              <a:pPr algn="l">
                <a:lnSpc>
                  <a:spcPts val="4200"/>
                </a:lnSpc>
              </a:pPr>
              <a:r>
                <a:rPr lang="en-US" sz="3500" b="1">
                  <a:solidFill>
                    <a:srgbClr val="000000"/>
                  </a:solidFill>
                  <a:latin typeface="Cabin Medium"/>
                  <a:ea typeface="Cabin Medium"/>
                  <a:cs typeface="Cabin Medium"/>
                  <a:sym typeface="Cabin Medium"/>
                </a:rPr>
                <a:t>của bạn ở đây</a:t>
              </a:r>
            </a:p>
          </p:txBody>
        </p:sp>
        <p:sp>
          <p:nvSpPr>
            <p:cNvPr id="16" name="TextBox 16"/>
            <p:cNvSpPr txBox="1"/>
            <p:nvPr/>
          </p:nvSpPr>
          <p:spPr>
            <a:xfrm>
              <a:off x="0" y="3954953"/>
              <a:ext cx="5048005" cy="1121833"/>
            </a:xfrm>
            <a:prstGeom prst="rect">
              <a:avLst/>
            </a:prstGeom>
          </p:spPr>
          <p:txBody>
            <a:bodyPr lIns="0" tIns="0" rIns="0" bIns="0" rtlCol="0" anchor="t">
              <a:spAutoFit/>
            </a:bodyPr>
            <a:lstStyle/>
            <a:p>
              <a:pPr algn="l">
                <a:lnSpc>
                  <a:spcPts val="3499"/>
                </a:lnSpc>
              </a:pPr>
              <a:r>
                <a:rPr lang="en-US" sz="2499">
                  <a:solidFill>
                    <a:srgbClr val="000000"/>
                  </a:solidFill>
                  <a:latin typeface="Cabin"/>
                  <a:ea typeface="Cabin"/>
                  <a:cs typeface="Cabin"/>
                  <a:sym typeface="Cabin"/>
                </a:rPr>
                <a:t>Giải thích ngắn gọn về</a:t>
              </a:r>
            </a:p>
            <a:p>
              <a:pPr algn="l">
                <a:lnSpc>
                  <a:spcPts val="3499"/>
                </a:lnSpc>
              </a:pPr>
              <a:r>
                <a:rPr lang="en-US" sz="2499">
                  <a:solidFill>
                    <a:srgbClr val="000000"/>
                  </a:solidFill>
                  <a:latin typeface="Cabin"/>
                  <a:ea typeface="Cabin"/>
                  <a:cs typeface="Cabin"/>
                  <a:sym typeface="Cabin"/>
                </a:rPr>
                <a:t>giả thuyết được đề xuất.</a:t>
              </a:r>
            </a:p>
          </p:txBody>
        </p:sp>
        <p:sp>
          <p:nvSpPr>
            <p:cNvPr id="17" name="Freeform 17"/>
            <p:cNvSpPr/>
            <p:nvPr/>
          </p:nvSpPr>
          <p:spPr>
            <a:xfrm>
              <a:off x="2" y="0"/>
              <a:ext cx="1083592" cy="1360675"/>
            </a:xfrm>
            <a:custGeom>
              <a:avLst/>
              <a:gdLst/>
              <a:ahLst/>
              <a:cxnLst/>
              <a:rect l="l" t="t" r="r" b="b"/>
              <a:pathLst>
                <a:path w="1083592" h="1360675">
                  <a:moveTo>
                    <a:pt x="0" y="0"/>
                  </a:moveTo>
                  <a:lnTo>
                    <a:pt x="1083592" y="0"/>
                  </a:lnTo>
                  <a:lnTo>
                    <a:pt x="1083592" y="1360675"/>
                  </a:lnTo>
                  <a:lnTo>
                    <a:pt x="0" y="13606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2152296">
            <a:off x="10554543" y="-3785506"/>
            <a:ext cx="10173187" cy="10147754"/>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txBody>
          <a:bodyPr/>
          <a:lstStyle/>
          <a:p>
            <a:endParaRPr lang="en-US"/>
          </a:p>
        </p:txBody>
      </p:sp>
      <p:graphicFrame>
        <p:nvGraphicFramePr>
          <p:cNvPr id="3" name="Table 3"/>
          <p:cNvGraphicFramePr>
            <a:graphicFrameLocks noGrp="1"/>
          </p:cNvGraphicFramePr>
          <p:nvPr/>
        </p:nvGraphicFramePr>
        <p:xfrm>
          <a:off x="1028700" y="3505657"/>
          <a:ext cx="16230600" cy="6096000"/>
        </p:xfrm>
        <a:graphic>
          <a:graphicData uri="http://schemas.openxmlformats.org/drawingml/2006/table">
            <a:tbl>
              <a:tblPr/>
              <a:tblGrid>
                <a:gridCol w="5342090">
                  <a:extLst>
                    <a:ext uri="{9D8B030D-6E8A-4147-A177-3AD203B41FA5}">
                      <a16:colId xmlns:a16="http://schemas.microsoft.com/office/drawing/2014/main" val="20000"/>
                    </a:ext>
                  </a:extLst>
                </a:gridCol>
                <a:gridCol w="10888510">
                  <a:extLst>
                    <a:ext uri="{9D8B030D-6E8A-4147-A177-3AD203B41FA5}">
                      <a16:colId xmlns:a16="http://schemas.microsoft.com/office/drawing/2014/main" val="20001"/>
                    </a:ext>
                  </a:extLst>
                </a:gridCol>
              </a:tblGrid>
              <a:tr h="1016000">
                <a:tc>
                  <a:txBody>
                    <a:bodyPr/>
                    <a:lstStyle/>
                    <a:p>
                      <a:pPr algn="ctr">
                        <a:lnSpc>
                          <a:spcPts val="3079"/>
                        </a:lnSpc>
                        <a:defRPr/>
                      </a:pPr>
                      <a:r>
                        <a:rPr lang="en-US" sz="2199" b="1">
                          <a:solidFill>
                            <a:srgbClr val="000000"/>
                          </a:solidFill>
                          <a:latin typeface="Cabin Medium"/>
                          <a:ea typeface="Cabin Medium"/>
                          <a:cs typeface="Cabin Medium"/>
                          <a:sym typeface="Cabin Medium"/>
                        </a:rPr>
                        <a:t>Thiết kế và Phương pháp Nghiên cứu</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0D2EF"/>
                    </a:solidFill>
                  </a:tcPr>
                </a:tc>
                <a:tc>
                  <a:txBody>
                    <a:bodyPr/>
                    <a:lstStyle/>
                    <a:p>
                      <a:pPr marL="474979" lvl="1" indent="-237490" algn="l">
                        <a:lnSpc>
                          <a:spcPts val="3079"/>
                        </a:lnSpc>
                        <a:buFont typeface="Arial"/>
                        <a:buChar char="•"/>
                        <a:defRPr/>
                      </a:pPr>
                      <a:r>
                        <a:rPr lang="en-US" sz="2199">
                          <a:solidFill>
                            <a:srgbClr val="000000"/>
                          </a:solidFill>
                          <a:latin typeface="Cabin"/>
                          <a:ea typeface="Cabin"/>
                          <a:cs typeface="Cabin"/>
                          <a:sym typeface="Cabin"/>
                        </a:rPr>
                        <a:t>Viết một lời giải thích ngắn gọn ở đây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ECED"/>
                    </a:solidFill>
                  </a:tcPr>
                </a:tc>
                <a:extLst>
                  <a:ext uri="{0D108BD9-81ED-4DB2-BD59-A6C34878D82A}">
                    <a16:rowId xmlns:a16="http://schemas.microsoft.com/office/drawing/2014/main" val="10000"/>
                  </a:ext>
                </a:extLst>
              </a:tr>
              <a:tr h="1016000">
                <a:tc>
                  <a:txBody>
                    <a:bodyPr/>
                    <a:lstStyle/>
                    <a:p>
                      <a:pPr algn="ctr">
                        <a:lnSpc>
                          <a:spcPts val="3079"/>
                        </a:lnSpc>
                        <a:defRPr/>
                      </a:pPr>
                      <a:r>
                        <a:rPr lang="en-US" sz="2199" b="1">
                          <a:solidFill>
                            <a:srgbClr val="FEFBF5"/>
                          </a:solidFill>
                          <a:latin typeface="Cabin Medium"/>
                          <a:ea typeface="Cabin Medium"/>
                          <a:cs typeface="Cabin Medium"/>
                          <a:sym typeface="Cabin Medium"/>
                        </a:rPr>
                        <a:t>Công cụ Nghiên cứu</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6956A"/>
                    </a:solidFill>
                  </a:tcPr>
                </a:tc>
                <a:tc>
                  <a:txBody>
                    <a:bodyPr/>
                    <a:lstStyle/>
                    <a:p>
                      <a:pPr marL="474979" lvl="1" indent="-237490" algn="l">
                        <a:lnSpc>
                          <a:spcPts val="3079"/>
                        </a:lnSpc>
                        <a:buFont typeface="Arial"/>
                        <a:buChar char="•"/>
                        <a:defRPr/>
                      </a:pPr>
                      <a:r>
                        <a:rPr lang="en-US" sz="2199">
                          <a:solidFill>
                            <a:srgbClr val="000000"/>
                          </a:solidFill>
                          <a:latin typeface="Cabin"/>
                          <a:ea typeface="Cabin"/>
                          <a:cs typeface="Cabin"/>
                          <a:sym typeface="Cabin"/>
                        </a:rPr>
                        <a:t>Viết một lời giải thích ngắn gọn ở đây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ECED"/>
                    </a:solidFill>
                  </a:tcPr>
                </a:tc>
                <a:extLst>
                  <a:ext uri="{0D108BD9-81ED-4DB2-BD59-A6C34878D82A}">
                    <a16:rowId xmlns:a16="http://schemas.microsoft.com/office/drawing/2014/main" val="10001"/>
                  </a:ext>
                </a:extLst>
              </a:tr>
              <a:tr h="1016000">
                <a:tc>
                  <a:txBody>
                    <a:bodyPr/>
                    <a:lstStyle/>
                    <a:p>
                      <a:pPr algn="ctr">
                        <a:lnSpc>
                          <a:spcPts val="3079"/>
                        </a:lnSpc>
                        <a:defRPr/>
                      </a:pPr>
                      <a:r>
                        <a:rPr lang="en-US" sz="2199" b="1">
                          <a:solidFill>
                            <a:srgbClr val="000000"/>
                          </a:solidFill>
                          <a:latin typeface="Cabin Medium"/>
                          <a:ea typeface="Cabin Medium"/>
                          <a:cs typeface="Cabin Medium"/>
                          <a:sym typeface="Cabin Medium"/>
                        </a:rPr>
                        <a:t>Người tham gia/Người hưởng ứng</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0D2EF"/>
                    </a:solidFill>
                  </a:tcPr>
                </a:tc>
                <a:tc>
                  <a:txBody>
                    <a:bodyPr/>
                    <a:lstStyle/>
                    <a:p>
                      <a:pPr marL="474979" lvl="1" indent="-237490" algn="l">
                        <a:lnSpc>
                          <a:spcPts val="3079"/>
                        </a:lnSpc>
                        <a:buFont typeface="Arial"/>
                        <a:buChar char="•"/>
                        <a:defRPr/>
                      </a:pPr>
                      <a:r>
                        <a:rPr lang="en-US" sz="2199">
                          <a:solidFill>
                            <a:srgbClr val="000000"/>
                          </a:solidFill>
                          <a:latin typeface="Cabin"/>
                          <a:ea typeface="Cabin"/>
                          <a:cs typeface="Cabin"/>
                          <a:sym typeface="Cabin"/>
                        </a:rPr>
                        <a:t>Viết một lời giải thích ngắn gọn ở đây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ECED"/>
                    </a:solidFill>
                  </a:tcPr>
                </a:tc>
                <a:extLst>
                  <a:ext uri="{0D108BD9-81ED-4DB2-BD59-A6C34878D82A}">
                    <a16:rowId xmlns:a16="http://schemas.microsoft.com/office/drawing/2014/main" val="10002"/>
                  </a:ext>
                </a:extLst>
              </a:tr>
              <a:tr h="1016000">
                <a:tc>
                  <a:txBody>
                    <a:bodyPr/>
                    <a:lstStyle/>
                    <a:p>
                      <a:pPr algn="ctr">
                        <a:lnSpc>
                          <a:spcPts val="3079"/>
                        </a:lnSpc>
                        <a:defRPr/>
                      </a:pPr>
                      <a:r>
                        <a:rPr lang="en-US" sz="2199" b="1">
                          <a:solidFill>
                            <a:srgbClr val="FEFBF5"/>
                          </a:solidFill>
                          <a:latin typeface="Cabin Medium"/>
                          <a:ea typeface="Cabin Medium"/>
                          <a:cs typeface="Cabin Medium"/>
                          <a:sym typeface="Cabin Medium"/>
                        </a:rPr>
                        <a:t>Thống kê</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6956A"/>
                    </a:solidFill>
                  </a:tcPr>
                </a:tc>
                <a:tc>
                  <a:txBody>
                    <a:bodyPr/>
                    <a:lstStyle/>
                    <a:p>
                      <a:pPr marL="474979" lvl="1" indent="-237490" algn="l">
                        <a:lnSpc>
                          <a:spcPts val="3079"/>
                        </a:lnSpc>
                        <a:buFont typeface="Arial"/>
                        <a:buChar char="•"/>
                        <a:defRPr/>
                      </a:pPr>
                      <a:r>
                        <a:rPr lang="en-US" sz="2199">
                          <a:solidFill>
                            <a:srgbClr val="000000"/>
                          </a:solidFill>
                          <a:latin typeface="Cabin"/>
                          <a:ea typeface="Cabin"/>
                          <a:cs typeface="Cabin"/>
                          <a:sym typeface="Cabin"/>
                        </a:rPr>
                        <a:t>Viết một lời giải thích ngắn gọn ở đây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ECED"/>
                    </a:solidFill>
                  </a:tcPr>
                </a:tc>
                <a:extLst>
                  <a:ext uri="{0D108BD9-81ED-4DB2-BD59-A6C34878D82A}">
                    <a16:rowId xmlns:a16="http://schemas.microsoft.com/office/drawing/2014/main" val="10003"/>
                  </a:ext>
                </a:extLst>
              </a:tr>
              <a:tr h="1016000">
                <a:tc>
                  <a:txBody>
                    <a:bodyPr/>
                    <a:lstStyle/>
                    <a:p>
                      <a:pPr algn="ctr">
                        <a:lnSpc>
                          <a:spcPts val="3079"/>
                        </a:lnSpc>
                        <a:defRPr/>
                      </a:pPr>
                      <a:r>
                        <a:rPr lang="en-US" sz="2199" b="1">
                          <a:solidFill>
                            <a:srgbClr val="000000"/>
                          </a:solidFill>
                          <a:latin typeface="Cabin Medium"/>
                          <a:ea typeface="Cabin Medium"/>
                          <a:cs typeface="Cabin Medium"/>
                          <a:sym typeface="Cabin Medium"/>
                        </a:rPr>
                        <a:t>Thu thập Dữ liệu</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0D2EF"/>
                    </a:solidFill>
                  </a:tcPr>
                </a:tc>
                <a:tc>
                  <a:txBody>
                    <a:bodyPr/>
                    <a:lstStyle/>
                    <a:p>
                      <a:pPr marL="474979" lvl="1" indent="-237490" algn="l">
                        <a:lnSpc>
                          <a:spcPts val="3079"/>
                        </a:lnSpc>
                        <a:buFont typeface="Arial"/>
                        <a:buChar char="•"/>
                        <a:defRPr/>
                      </a:pPr>
                      <a:r>
                        <a:rPr lang="en-US" sz="2199">
                          <a:solidFill>
                            <a:srgbClr val="000000"/>
                          </a:solidFill>
                          <a:latin typeface="Cabin"/>
                          <a:ea typeface="Cabin"/>
                          <a:cs typeface="Cabin"/>
                          <a:sym typeface="Cabin"/>
                        </a:rPr>
                        <a:t>Viết một lời giải thích ngắn gọn ở đây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ECED"/>
                    </a:solidFill>
                  </a:tcPr>
                </a:tc>
                <a:extLst>
                  <a:ext uri="{0D108BD9-81ED-4DB2-BD59-A6C34878D82A}">
                    <a16:rowId xmlns:a16="http://schemas.microsoft.com/office/drawing/2014/main" val="10004"/>
                  </a:ext>
                </a:extLst>
              </a:tr>
              <a:tr h="1016000">
                <a:tc>
                  <a:txBody>
                    <a:bodyPr/>
                    <a:lstStyle/>
                    <a:p>
                      <a:pPr algn="ctr">
                        <a:lnSpc>
                          <a:spcPts val="3079"/>
                        </a:lnSpc>
                        <a:defRPr/>
                      </a:pPr>
                      <a:r>
                        <a:rPr lang="en-US" sz="2199" b="1">
                          <a:solidFill>
                            <a:srgbClr val="FEFBF5"/>
                          </a:solidFill>
                          <a:latin typeface="Cabin Medium"/>
                          <a:ea typeface="Cabin Medium"/>
                          <a:cs typeface="Cabin Medium"/>
                          <a:sym typeface="Cabin Medium"/>
                        </a:rPr>
                        <a:t>Phân tích Dữ liệu</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F6956A"/>
                    </a:solidFill>
                  </a:tcPr>
                </a:tc>
                <a:tc>
                  <a:txBody>
                    <a:bodyPr/>
                    <a:lstStyle/>
                    <a:p>
                      <a:pPr marL="474979" lvl="1" indent="-237490" algn="l">
                        <a:lnSpc>
                          <a:spcPts val="3079"/>
                        </a:lnSpc>
                        <a:buFont typeface="Arial"/>
                        <a:buChar char="•"/>
                        <a:defRPr/>
                      </a:pPr>
                      <a:r>
                        <a:rPr lang="en-US" sz="2199">
                          <a:solidFill>
                            <a:srgbClr val="000000"/>
                          </a:solidFill>
                          <a:latin typeface="Cabin"/>
                          <a:ea typeface="Cabin"/>
                          <a:cs typeface="Cabin"/>
                          <a:sym typeface="Cabin"/>
                        </a:rPr>
                        <a:t>Viết một lời giải thích ngắn gọn ở đây</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0" cap="flat" cmpd="sng" algn="ctr">
                      <a:solidFill>
                        <a:srgbClr val="CCCCCC"/>
                      </a:solidFill>
                      <a:prstDash val="solid"/>
                      <a:round/>
                      <a:headEnd type="none" w="med" len="med"/>
                      <a:tailEnd type="none" w="med" len="med"/>
                    </a:lnT>
                    <a:lnB w="0" cap="flat" cmpd="sng" algn="ctr">
                      <a:solidFill>
                        <a:srgbClr val="CCCCCC"/>
                      </a:solidFill>
                      <a:prstDash val="solid"/>
                      <a:round/>
                      <a:headEnd type="none" w="med" len="med"/>
                      <a:tailEnd type="none" w="med" len="med"/>
                    </a:lnB>
                    <a:solidFill>
                      <a:srgbClr val="EDECED"/>
                    </a:solidFill>
                  </a:tcPr>
                </a:tc>
                <a:extLst>
                  <a:ext uri="{0D108BD9-81ED-4DB2-BD59-A6C34878D82A}">
                    <a16:rowId xmlns:a16="http://schemas.microsoft.com/office/drawing/2014/main" val="10005"/>
                  </a:ext>
                </a:extLst>
              </a:tr>
            </a:tbl>
          </a:graphicData>
        </a:graphic>
      </p:graphicFrame>
      <p:sp>
        <p:nvSpPr>
          <p:cNvPr id="4" name="TextBox 4"/>
          <p:cNvSpPr txBox="1"/>
          <p:nvPr/>
        </p:nvSpPr>
        <p:spPr>
          <a:xfrm>
            <a:off x="1028697" y="1028700"/>
            <a:ext cx="7976732" cy="1057275"/>
          </a:xfrm>
          <a:prstGeom prst="rect">
            <a:avLst/>
          </a:prstGeom>
        </p:spPr>
        <p:txBody>
          <a:bodyPr lIns="0" tIns="0" rIns="0" bIns="0" rtlCol="0" anchor="t">
            <a:spAutoFit/>
          </a:bodyPr>
          <a:lstStyle/>
          <a:p>
            <a:pPr algn="l">
              <a:lnSpc>
                <a:spcPts val="8370"/>
              </a:lnSpc>
              <a:spcBef>
                <a:spcPct val="0"/>
              </a:spcBef>
            </a:pPr>
            <a:r>
              <a:rPr lang="en-US" sz="6975" b="1">
                <a:solidFill>
                  <a:srgbClr val="000000"/>
                </a:solidFill>
                <a:latin typeface="Cabin Medium"/>
                <a:ea typeface="Cabin Medium"/>
                <a:cs typeface="Cabin Medium"/>
                <a:sym typeface="Cabin Medium"/>
              </a:rPr>
              <a:t>Phương pháp Luận</a:t>
            </a:r>
          </a:p>
        </p:txBody>
      </p:sp>
      <p:sp>
        <p:nvSpPr>
          <p:cNvPr id="5" name="TextBox 5"/>
          <p:cNvSpPr txBox="1"/>
          <p:nvPr/>
        </p:nvSpPr>
        <p:spPr>
          <a:xfrm>
            <a:off x="14022973" y="1506537"/>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028700" y="2345714"/>
            <a:ext cx="16230600" cy="6228493"/>
          </a:xfrm>
          <a:custGeom>
            <a:avLst/>
            <a:gdLst/>
            <a:ahLst/>
            <a:cxnLst/>
            <a:rect l="l" t="t" r="r" b="b"/>
            <a:pathLst>
              <a:path w="16230600" h="6228493">
                <a:moveTo>
                  <a:pt x="0" y="0"/>
                </a:moveTo>
                <a:lnTo>
                  <a:pt x="16230600" y="0"/>
                </a:lnTo>
                <a:lnTo>
                  <a:pt x="16230600" y="6228493"/>
                </a:lnTo>
                <a:lnTo>
                  <a:pt x="0" y="6228493"/>
                </a:lnTo>
                <a:lnTo>
                  <a:pt x="0" y="0"/>
                </a:lnTo>
                <a:close/>
              </a:path>
            </a:pathLst>
          </a:custGeom>
          <a:blipFill>
            <a:blip r:embed="rId2"/>
            <a:stretch>
              <a:fillRect/>
            </a:stretch>
          </a:blipFill>
        </p:spPr>
        <p:txBody>
          <a:bodyPr/>
          <a:lstStyle/>
          <a:p>
            <a:endParaRPr lang="en-US"/>
          </a:p>
        </p:txBody>
      </p:sp>
      <p:sp>
        <p:nvSpPr>
          <p:cNvPr id="3" name="AutoShape 3"/>
          <p:cNvSpPr/>
          <p:nvPr/>
        </p:nvSpPr>
        <p:spPr>
          <a:xfrm rot="-5400000">
            <a:off x="3068065" y="5138738"/>
            <a:ext cx="7590766"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1235267" y="1926636"/>
            <a:ext cx="4508438" cy="1838325"/>
          </a:xfrm>
          <a:prstGeom prst="rect">
            <a:avLst/>
          </a:prstGeom>
        </p:spPr>
        <p:txBody>
          <a:bodyPr lIns="0" tIns="0" rIns="0" bIns="0" rtlCol="0" anchor="t">
            <a:spAutoFit/>
          </a:bodyPr>
          <a:lstStyle/>
          <a:p>
            <a:pPr algn="l">
              <a:lnSpc>
                <a:spcPts val="7200"/>
              </a:lnSpc>
              <a:spcBef>
                <a:spcPct val="0"/>
              </a:spcBef>
            </a:pPr>
            <a:r>
              <a:rPr lang="en-US" sz="6000" b="1">
                <a:solidFill>
                  <a:srgbClr val="000000"/>
                </a:solidFill>
                <a:latin typeface="Cabin Medium"/>
                <a:ea typeface="Cabin Medium"/>
                <a:cs typeface="Cabin Medium"/>
                <a:sym typeface="Cabin Medium"/>
              </a:rPr>
              <a:t>Phạm vi và Giới hạn</a:t>
            </a:r>
          </a:p>
        </p:txBody>
      </p:sp>
      <p:sp>
        <p:nvSpPr>
          <p:cNvPr id="5" name="TextBox 5"/>
          <p:cNvSpPr txBox="1"/>
          <p:nvPr/>
        </p:nvSpPr>
        <p:spPr>
          <a:xfrm>
            <a:off x="1235267" y="7997779"/>
            <a:ext cx="3355187" cy="353060"/>
          </a:xfrm>
          <a:prstGeom prst="rect">
            <a:avLst/>
          </a:prstGeom>
        </p:spPr>
        <p:txBody>
          <a:bodyPr lIns="0" tIns="0" rIns="0" bIns="0" rtlCol="0" anchor="t">
            <a:spAutoFit/>
          </a:bodyPr>
          <a:lstStyle/>
          <a:p>
            <a:pPr algn="l">
              <a:lnSpc>
                <a:spcPts val="2859"/>
              </a:lnSpc>
            </a:pPr>
            <a:r>
              <a:rPr lang="en-US" sz="2199" u="sng">
                <a:solidFill>
                  <a:srgbClr val="000000"/>
                </a:solidFill>
                <a:latin typeface="Cabin"/>
                <a:ea typeface="Cabin"/>
                <a:cs typeface="Cabin"/>
                <a:sym typeface="Cabin"/>
                <a:hlinkClick r:id="rId3" action="ppaction://hlinksldjump"/>
              </a:rPr>
              <a:t>Quay lại Trang Tổng quan</a:t>
            </a:r>
          </a:p>
        </p:txBody>
      </p:sp>
      <p:grpSp>
        <p:nvGrpSpPr>
          <p:cNvPr id="6" name="Group 6"/>
          <p:cNvGrpSpPr/>
          <p:nvPr/>
        </p:nvGrpSpPr>
        <p:grpSpPr>
          <a:xfrm>
            <a:off x="7983190" y="1936161"/>
            <a:ext cx="9053475" cy="1155645"/>
            <a:chOff x="0" y="0"/>
            <a:chExt cx="12071300" cy="1540860"/>
          </a:xfrm>
        </p:grpSpPr>
        <p:sp>
          <p:nvSpPr>
            <p:cNvPr id="7" name="TextBox 7"/>
            <p:cNvSpPr txBox="1"/>
            <p:nvPr/>
          </p:nvSpPr>
          <p:spPr>
            <a:xfrm>
              <a:off x="0" y="-9525"/>
              <a:ext cx="12071300" cy="619125"/>
            </a:xfrm>
            <a:prstGeom prst="rect">
              <a:avLst/>
            </a:prstGeom>
          </p:spPr>
          <p:txBody>
            <a:bodyPr lIns="0" tIns="0" rIns="0" bIns="0" rtlCol="0" anchor="t">
              <a:spAutoFit/>
            </a:bodyPr>
            <a:lstStyle/>
            <a:p>
              <a:pPr marL="0" lvl="0" indent="0" algn="l">
                <a:lnSpc>
                  <a:spcPts val="3600"/>
                </a:lnSpc>
                <a:spcBef>
                  <a:spcPct val="0"/>
                </a:spcBef>
              </a:pPr>
              <a:r>
                <a:rPr lang="en-US" sz="3000" b="1">
                  <a:solidFill>
                    <a:srgbClr val="000000"/>
                  </a:solidFill>
                  <a:latin typeface="Cabin Medium"/>
                  <a:ea typeface="Cabin Medium"/>
                  <a:cs typeface="Cabin Medium"/>
                  <a:sym typeface="Cabin Medium"/>
                </a:rPr>
                <a:t>Viết các giới hạn chính của nghiên cứu ở đây.</a:t>
              </a:r>
            </a:p>
          </p:txBody>
        </p:sp>
        <p:sp>
          <p:nvSpPr>
            <p:cNvPr id="8" name="TextBox 8"/>
            <p:cNvSpPr txBox="1"/>
            <p:nvPr/>
          </p:nvSpPr>
          <p:spPr>
            <a:xfrm>
              <a:off x="0" y="995184"/>
              <a:ext cx="12071300" cy="545677"/>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bin"/>
                  <a:ea typeface="Cabin"/>
                  <a:cs typeface="Cabin"/>
                  <a:sym typeface="Cabin"/>
                </a:rPr>
                <a:t>Giải thích ngắn gọn về phạm vi và giới hạn của nghiên cứu.</a:t>
              </a:r>
            </a:p>
          </p:txBody>
        </p:sp>
      </p:grpSp>
      <p:grpSp>
        <p:nvGrpSpPr>
          <p:cNvPr id="9" name="Group 9"/>
          <p:cNvGrpSpPr/>
          <p:nvPr/>
        </p:nvGrpSpPr>
        <p:grpSpPr>
          <a:xfrm>
            <a:off x="7983190" y="4568694"/>
            <a:ext cx="9053475" cy="1155645"/>
            <a:chOff x="0" y="0"/>
            <a:chExt cx="12071300" cy="1540860"/>
          </a:xfrm>
        </p:grpSpPr>
        <p:sp>
          <p:nvSpPr>
            <p:cNvPr id="10" name="TextBox 10"/>
            <p:cNvSpPr txBox="1"/>
            <p:nvPr/>
          </p:nvSpPr>
          <p:spPr>
            <a:xfrm>
              <a:off x="0" y="-9525"/>
              <a:ext cx="12071300" cy="619125"/>
            </a:xfrm>
            <a:prstGeom prst="rect">
              <a:avLst/>
            </a:prstGeom>
          </p:spPr>
          <p:txBody>
            <a:bodyPr lIns="0" tIns="0" rIns="0" bIns="0" rtlCol="0" anchor="t">
              <a:spAutoFit/>
            </a:bodyPr>
            <a:lstStyle/>
            <a:p>
              <a:pPr marL="0" lvl="0" indent="0" algn="l">
                <a:lnSpc>
                  <a:spcPts val="3600"/>
                </a:lnSpc>
                <a:spcBef>
                  <a:spcPct val="0"/>
                </a:spcBef>
              </a:pPr>
              <a:r>
                <a:rPr lang="en-US" sz="3000" b="1">
                  <a:solidFill>
                    <a:srgbClr val="000000"/>
                  </a:solidFill>
                  <a:latin typeface="Cabin Medium"/>
                  <a:ea typeface="Cabin Medium"/>
                  <a:cs typeface="Cabin Medium"/>
                  <a:sym typeface="Cabin Medium"/>
                </a:rPr>
                <a:t>Viết các giới hạn chính của nghiên cứu ở đây.</a:t>
              </a:r>
            </a:p>
          </p:txBody>
        </p:sp>
        <p:sp>
          <p:nvSpPr>
            <p:cNvPr id="11" name="TextBox 11"/>
            <p:cNvSpPr txBox="1"/>
            <p:nvPr/>
          </p:nvSpPr>
          <p:spPr>
            <a:xfrm>
              <a:off x="0" y="995184"/>
              <a:ext cx="12071300" cy="545677"/>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bin"/>
                  <a:ea typeface="Cabin"/>
                  <a:cs typeface="Cabin"/>
                  <a:sym typeface="Cabin"/>
                </a:rPr>
                <a:t>Giải thích ngắn gọn về phạm vi và giới hạn của nghiên cứu.</a:t>
              </a:r>
            </a:p>
          </p:txBody>
        </p:sp>
      </p:grpSp>
      <p:grpSp>
        <p:nvGrpSpPr>
          <p:cNvPr id="12" name="Group 12"/>
          <p:cNvGrpSpPr/>
          <p:nvPr/>
        </p:nvGrpSpPr>
        <p:grpSpPr>
          <a:xfrm>
            <a:off x="7983190" y="7201226"/>
            <a:ext cx="9053475" cy="1155645"/>
            <a:chOff x="0" y="0"/>
            <a:chExt cx="12071300" cy="1540860"/>
          </a:xfrm>
        </p:grpSpPr>
        <p:sp>
          <p:nvSpPr>
            <p:cNvPr id="13" name="TextBox 13"/>
            <p:cNvSpPr txBox="1"/>
            <p:nvPr/>
          </p:nvSpPr>
          <p:spPr>
            <a:xfrm>
              <a:off x="0" y="-9525"/>
              <a:ext cx="12071300" cy="619125"/>
            </a:xfrm>
            <a:prstGeom prst="rect">
              <a:avLst/>
            </a:prstGeom>
          </p:spPr>
          <p:txBody>
            <a:bodyPr lIns="0" tIns="0" rIns="0" bIns="0" rtlCol="0" anchor="t">
              <a:spAutoFit/>
            </a:bodyPr>
            <a:lstStyle/>
            <a:p>
              <a:pPr marL="0" lvl="0" indent="0" algn="l">
                <a:lnSpc>
                  <a:spcPts val="3600"/>
                </a:lnSpc>
                <a:spcBef>
                  <a:spcPct val="0"/>
                </a:spcBef>
              </a:pPr>
              <a:r>
                <a:rPr lang="en-US" sz="3000" b="1">
                  <a:solidFill>
                    <a:srgbClr val="000000"/>
                  </a:solidFill>
                  <a:latin typeface="Cabin Medium"/>
                  <a:ea typeface="Cabin Medium"/>
                  <a:cs typeface="Cabin Medium"/>
                  <a:sym typeface="Cabin Medium"/>
                </a:rPr>
                <a:t>Viết các giới hạn chính của nghiên cứu ở đây.</a:t>
              </a:r>
            </a:p>
          </p:txBody>
        </p:sp>
        <p:sp>
          <p:nvSpPr>
            <p:cNvPr id="14" name="TextBox 14"/>
            <p:cNvSpPr txBox="1"/>
            <p:nvPr/>
          </p:nvSpPr>
          <p:spPr>
            <a:xfrm>
              <a:off x="0" y="995184"/>
              <a:ext cx="12071300" cy="545677"/>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bin"/>
                  <a:ea typeface="Cabin"/>
                  <a:cs typeface="Cabin"/>
                  <a:sym typeface="Cabin"/>
                </a:rPr>
                <a:t>Giải thích ngắn gọn về phạm vi và giới hạn của nghiên cứu.</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1367</Words>
  <Application>Microsoft Office PowerPoint</Application>
  <PresentationFormat>Custom</PresentationFormat>
  <Paragraphs>209</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Cabin</vt:lpstr>
      <vt:lpstr>Cabin Medium</vt:lpstr>
      <vt:lpstr>Cabin Italics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Màu Be Cam Pastel Tím Pastel Màu chuyển tiếp Chuyên nghiệp Bảo vệ Luận văn Bản thuyết trình Giáo dục</dc:title>
  <cp:lastModifiedBy>Huỳnh Vĩ Khang</cp:lastModifiedBy>
  <cp:revision>4</cp:revision>
  <dcterms:created xsi:type="dcterms:W3CDTF">2006-08-16T00:00:00Z</dcterms:created>
  <dcterms:modified xsi:type="dcterms:W3CDTF">2024-11-26T03:40:29Z</dcterms:modified>
  <dc:identifier>DAGXi6G4MTU</dc:identifier>
</cp:coreProperties>
</file>